
<file path=[Content_Types].xml><?xml version="1.0" encoding="utf-8"?>
<Types xmlns="http://schemas.openxmlformats.org/package/2006/content-types">
  <Override PartName="/ppt/slides/slide41.xml" ContentType="application/vnd.openxmlformats-officedocument.presentationml.slide+xml"/>
  <Override PartName="/ppt/slideLayouts/slideLayout4.xml" ContentType="application/vnd.openxmlformats-officedocument.presentationml.slideLayout+xml"/>
  <Override PartName="/ppt/slides/slide50.xml" ContentType="application/vnd.openxmlformats-officedocument.presentationml.slide+xml"/>
  <Override PartName="/ppt/slides/slide18.xml" ContentType="application/vnd.openxmlformats-officedocument.presentationml.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70.xml" ContentType="application/vnd.openxmlformats-officedocument.presentationml.slide+xml"/>
  <Override PartName="/ppt/slides/slide9.xml" ContentType="application/vnd.openxmlformats-officedocument.presentationml.slide+xml"/>
  <Override PartName="/ppt/slides/slide47.xml" ContentType="application/vnd.openxmlformats-officedocument.presentationml.slide+xml"/>
  <Override PartName="/ppt/diagrams/colors2.xml" ContentType="application/vnd.openxmlformats-officedocument.drawingml.diagramColors+xml"/>
  <Override PartName="/ppt/slides/slide56.xml" ContentType="application/vnd.openxmlformats-officedocument.presentationml.slide+xml"/>
  <Override PartName="/ppt/notesMasters/notesMaster1.xml" ContentType="application/vnd.openxmlformats-officedocument.presentationml.notesMaster+xml"/>
  <Override PartName="/ppt/diagrams/drawing1.xml" ContentType="application/vnd.ms-office.drawingml.diagramDrawing+xml"/>
  <Override PartName="/ppt/slides/slide66.xml" ContentType="application/vnd.openxmlformats-officedocument.presentationml.slide+xml"/>
  <Override PartName="/ppt/theme/theme1.xml" ContentType="application/vnd.openxmlformats-officedocument.theme+xml"/>
  <Override PartName="/ppt/notesSlides/notesSlide2.xml" ContentType="application/vnd.openxmlformats-officedocument.presentationml.notesSlide+xml"/>
  <Override PartName="/ppt/slides/slide75.xml" ContentType="application/vnd.openxmlformats-officedocument.presentationml.slide+xml"/>
  <Override PartName="/ppt/slides/slide85.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Default Extension="jpeg" ContentType="image/jpeg"/>
  <Override PartName="/ppt/notesSlides/notesSlide11.xml" ContentType="application/vnd.openxmlformats-officedocument.presentationml.notesSlide+xml"/>
  <Override PartName="/ppt/slides/slide13.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diagrams/quickStyle1.xml" ContentType="application/vnd.openxmlformats-officedocument.drawingml.diagramStyle+xml"/>
  <Override PartName="/ppt/slides/slide42.xml" ContentType="application/vnd.openxmlformats-officedocument.presentationml.slide+xml"/>
  <Override PartName="/ppt/slides/slide51.xml" ContentType="application/vnd.openxmlformats-officedocument.presentationml.slide+xml"/>
  <Override PartName="/ppt/slides/slide19.xml" ContentType="application/vnd.openxmlformats-officedocument.presentationml.slide+xml"/>
  <Override PartName="/ppt/slideLayouts/slideLayout10.xml" ContentType="application/vnd.openxmlformats-officedocument.presentationml.slideLayout+xml"/>
  <Override PartName="/ppt/slides/slide61.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90.xml" ContentType="application/vnd.openxmlformats-officedocument.presentationml.slide+xml"/>
  <Override PartName="/ppt/diagrams/drawing2.xml" ContentType="application/vnd.ms-office.drawingml.diagramDrawing+xml"/>
  <Override PartName="/ppt/slides/slide67.xml" ContentType="application/vnd.openxmlformats-officedocument.presentationml.slide+xml"/>
  <Override PartName="/ppt/theme/theme2.xml" ContentType="application/vnd.openxmlformats-officedocument.theme+xml"/>
  <Override PartName="/ppt/diagrams/data1.xml" ContentType="application/vnd.openxmlformats-officedocument.drawingml.diagramData+xml"/>
  <Override PartName="/ppt/notesSlides/notesSlide3.xml" ContentType="application/vnd.openxmlformats-officedocument.presentationml.notesSlide+xml"/>
  <Override PartName="/ppt/slides/slide76.xml" ContentType="application/vnd.openxmlformats-officedocument.presentationml.slide+xml"/>
  <Override PartName="/ppt/slides/slide86.xml" ContentType="application/vnd.openxmlformats-officedocument.presentationml.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slides/slide14.xml" ContentType="application/vnd.openxmlformats-officedocument.presentationml.slide+xml"/>
  <Override PartName="/ppt/slides/slide24.xml" ContentType="application/vnd.openxmlformats-officedocument.presentationml.slide+xml"/>
  <Default Extension="bin" ContentType="application/vnd.openxmlformats-officedocument.presentationml.printerSettings"/>
  <Override PartName="/ppt/slides/slide33.xml" ContentType="application/vnd.openxmlformats-officedocument.presentationml.slide+xml"/>
  <Override PartName="/ppt/slides/slide5.xml" ContentType="application/vnd.openxmlformats-officedocument.presentationml.slide+xml"/>
  <Default Extension="xml" ContentType="application/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ableStyles.xml" ContentType="application/vnd.openxmlformats-officedocument.presentationml.tableStyles+xml"/>
  <Override PartName="/ppt/slides/slide52.xml" ContentType="application/vnd.openxmlformats-officedocument.presentationml.slide+xml"/>
  <Override PartName="/ppt/slideLayouts/slideLayout11.xml" ContentType="application/vnd.openxmlformats-officedocument.presentationml.slideLayout+xml"/>
  <Override PartName="/ppt/slides/slide62.xml" ContentType="application/vnd.openxmlformats-officedocument.presentationml.slide+xml"/>
  <Override PartName="/docProps/app.xml" ContentType="application/vnd.openxmlformats-officedocument.extended-properties+xml"/>
  <Override PartName="/ppt/slides/slide39.xml" ContentType="application/vnd.openxmlformats-officedocument.presentationml.slide+xml"/>
  <Override PartName="/ppt/slides/slide81.xml" ContentType="application/vnd.openxmlformats-officedocument.presentationml.slide+xml"/>
  <Override PartName="/ppt/slides/slide49.xml" ContentType="application/vnd.openxmlformats-officedocument.presentationml.slide+xml"/>
  <Override PartName="/ppt/slides/slide58.xml" ContentType="application/vnd.openxmlformats-officedocument.presentationml.slide+xml"/>
  <Override PartName="/docProps/core.xml" ContentType="application/vnd.openxmlformats-package.core-properties+xml"/>
  <Override PartName="/ppt/slides/slide91.xml" ContentType="application/vnd.openxmlformats-officedocument.presentationml.slide+xml"/>
  <Override PartName="/ppt/slides/slide68.xml" ContentType="application/vnd.openxmlformats-officedocument.presentationml.slide+xml"/>
  <Override PartName="/ppt/diagrams/data2.xml" ContentType="application/vnd.openxmlformats-officedocument.drawingml.diagramData+xml"/>
  <Override PartName="/ppt/theme/theme3.xml" ContentType="application/vnd.openxmlformats-officedocument.theme+xml"/>
  <Override PartName="/ppt/notesSlides/notesSlide4.xml" ContentType="application/vnd.openxmlformats-officedocument.presentationml.notesSlide+xml"/>
  <Override PartName="/ppt/slides/slide77.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Layouts/slideLayout1.xml" ContentType="application/vnd.openxmlformats-officedocument.presentationml.slideLayout+xml"/>
  <Override PartName="/ppt/slides/slide104.xml" ContentType="application/vnd.openxmlformats-officedocument.presentationml.slide+xml"/>
  <Override PartName="/ppt/notesSlides/notesSlide9.xml" ContentType="application/vnd.openxmlformats-officedocument.presentationml.notesSlide+xml"/>
  <Override PartName="/ppt/slides/slide15.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6.xml" ContentType="application/vnd.openxmlformats-officedocument.presentationml.slide+xml"/>
  <Default Extension="png" ContentType="image/png"/>
  <Override PartName="/ppt/slideLayouts/slideLayout7.xml" ContentType="application/vnd.openxmlformats-officedocument.presentationml.slideLayout+xml"/>
  <Override PartName="/ppt/slides/slide44.xml" ContentType="application/vnd.openxmlformats-officedocument.presentationml.slide+xml"/>
  <Override PartName="/ppt/slides/slide53.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slides/slide82.xml" ContentType="application/vnd.openxmlformats-officedocument.presentationml.slide+xml"/>
  <Override PartName="/ppt/slides/slide92.xml" ContentType="application/vnd.openxmlformats-officedocument.presentationml.slide+xml"/>
  <Override PartName="/ppt/slides/slide59.xml" ContentType="application/vnd.openxmlformats-officedocument.presentationml.slide+xml"/>
  <Override PartName="/ppt/slides/slide100.xml" ContentType="application/vnd.openxmlformats-officedocument.presentationml.slide+xml"/>
  <Override PartName="/ppt/slides/slide69.xml" ContentType="application/vnd.openxmlformats-officedocument.presentationml.slide+xml"/>
  <Override PartName="/ppt/notesSlides/notesSlide5.xml" ContentType="application/vnd.openxmlformats-officedocument.presentationml.notesSlide+xml"/>
  <Override PartName="/ppt/slides/slide78.xml" ContentType="application/vnd.openxmlformats-officedocument.presentationml.slide+xml"/>
  <Override PartName="/ppt/slides/slide10.xml" ContentType="application/vnd.openxmlformats-officedocument.presentationml.slide+xml"/>
  <Override PartName="/ppt/slides/slide88.xml" ContentType="application/vnd.openxmlformats-officedocument.presentationml.slide+xml"/>
  <Override PartName="/ppt/slides/slide20.xml" ContentType="application/vnd.openxmlformats-officedocument.presentationml.slide+xml"/>
  <Override PartName="/ppt/slides/slide97.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slides/slide105.xml" ContentType="application/vnd.openxmlformats-officedocument.presentationml.slide+xml"/>
  <Override PartName="/ppt/slides/slide16.xml" ContentType="application/vnd.openxmlformats-officedocument.presentationml.slide+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Override PartName="/ppt/slides/slide35.xml" ContentType="application/vnd.openxmlformats-officedocument.presentationml.slide+xml"/>
  <Override PartName="/ppt/slides/slide7.xml" ContentType="application/vnd.openxmlformats-officedocument.presentationml.slide+xml"/>
  <Override PartName="/ppt/slideLayouts/slideLayout8.xml" ContentType="application/vnd.openxmlformats-officedocument.presentationml.slideLayout+xml"/>
  <Override PartName="/ppt/slides/slide45.xml" ContentType="application/vnd.openxmlformats-officedocument.presentationml.slide+xml"/>
  <Override PartName="/ppt/slides/slide54.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s/slide73.xml" ContentType="application/vnd.openxmlformats-officedocument.presentationml.slide+xml"/>
  <Override PartName="/ppt/presentation.xml" ContentType="application/vnd.openxmlformats-officedocument.presentationml.presentation.main+xml"/>
  <Override PartName="/ppt/slides/slide83.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diagrams/layout1.xml" ContentType="application/vnd.openxmlformats-officedocument.drawingml.diagramLayout+xml"/>
  <Override PartName="/ppt/notesSlides/notesSlide6.xml" ContentType="application/vnd.openxmlformats-officedocument.presentationml.notesSlide+xml"/>
  <Override PartName="/ppt/slides/slide79.xml" ContentType="application/vnd.openxmlformats-officedocument.presentationml.slide+xml"/>
  <Override PartName="/ppt/slides/slide11.xml" ContentType="application/vnd.openxmlformats-officedocument.presentationml.slide+xml"/>
  <Override PartName="/ppt/notesSlides/notesSlide10.xml" ContentType="application/vnd.openxmlformats-officedocument.presentationml.notesSlide+xml"/>
  <Override PartName="/ppt/slides/slide89.xml" ContentType="application/vnd.openxmlformats-officedocument.presentationml.slide+xml"/>
  <Override PartName="/ppt/slides/slide21.xml" ContentType="application/vnd.openxmlformats-officedocument.presentationml.slide+xml"/>
  <Override PartName="/ppt/slides/slide98.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slides/slide106.xml" ContentType="application/vnd.openxmlformats-officedocument.presentationml.slide+xml"/>
  <Override PartName="/ppt/handoutMasters/handoutMaster1.xml" ContentType="application/vnd.openxmlformats-officedocument.presentationml.handoutMaster+xml"/>
  <Override PartName="/ppt/slides/slide40.xml" ContentType="application/vnd.openxmlformats-officedocument.presentationml.slide+xml"/>
  <Override PartName="/ppt/slideLayouts/slideLayout3.xml" ContentType="application/vnd.openxmlformats-officedocument.presentationml.slideLayout+xml"/>
  <Override PartName="/ppt/slides/slide17.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slides/slide46.xml" ContentType="application/vnd.openxmlformats-officedocument.presentationml.slide+xml"/>
  <Override PartName="/ppt/diagrams/colors1.xml" ContentType="application/vnd.openxmlformats-officedocument.drawingml.diagramColors+xml"/>
  <Override PartName="/ppt/slides/slide55.xml" ContentType="application/vnd.openxmlformats-officedocument.presentationml.slide+xml"/>
  <Override PartName="/ppt/slides/slide65.xml" ContentType="application/vnd.openxmlformats-officedocument.presentationml.slide+xml"/>
  <Override PartName="/ppt/notesSlides/notesSlide1.xml" ContentType="application/vnd.openxmlformats-officedocument.presentationml.notesSlide+xml"/>
  <Override PartName="/ppt/slides/slide74.xml" ContentType="application/vnd.openxmlformats-officedocument.presentationml.slide+xml"/>
  <Override PartName="/ppt/slides/slide84.xml" ContentType="application/vnd.openxmlformats-officedocument.presentationml.slide+xml"/>
  <Override PartName="/ppt/slides/slide94.xml" ContentType="application/vnd.openxmlformats-officedocument.presentationml.slide+xml"/>
  <Override PartName="/ppt/slides/slide102.xml" ContentType="application/vnd.openxmlformats-officedocument.presentationml.slide+xml"/>
  <Override PartName="/ppt/diagrams/layout2.xml" ContentType="application/vnd.openxmlformats-officedocument.drawingml.diagramLayout+xml"/>
  <Override PartName="/ppt/notesSlides/notesSlide7.xml" ContentType="application/vnd.openxmlformats-officedocument.presentationml.notesSlide+xml"/>
  <Override PartName="/ppt/slides/slide12.xml" ContentType="application/vnd.openxmlformats-officedocument.presentationml.slide+xml"/>
  <Override PartName="/ppt/slides/slide22.xml" ContentType="application/vnd.openxmlformats-officedocument.presentationml.slide+xml"/>
  <Override PartName="/ppt/slides/slide99.xml" ContentType="application/vnd.openxmlformats-officedocument.presentationml.slide+xml"/>
  <Override PartName="/ppt/slides/slide31.xml" ContentType="application/vnd.openxmlformats-officedocument.presentationml.slide+xml"/>
  <Override PartName="/ppt/slides/slide3.xml" ContentType="application/vnd.openxmlformats-officedocument.presentationml.slide+xml"/>
  <Override PartName="/ppt/slides/slide107.xml" ContentType="application/vnd.openxmlformats-officedocument.presentationml.slide+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93" r:id="rId1"/>
  </p:sldMasterIdLst>
  <p:notesMasterIdLst>
    <p:notesMasterId r:id="rId109"/>
  </p:notesMasterIdLst>
  <p:handoutMasterIdLst>
    <p:handoutMasterId r:id="rId110"/>
  </p:handoutMasterIdLst>
  <p:sldIdLst>
    <p:sldId id="271" r:id="rId2"/>
    <p:sldId id="293" r:id="rId3"/>
    <p:sldId id="294" r:id="rId4"/>
    <p:sldId id="295" r:id="rId5"/>
    <p:sldId id="257" r:id="rId6"/>
    <p:sldId id="258" r:id="rId7"/>
    <p:sldId id="272" r:id="rId8"/>
    <p:sldId id="273" r:id="rId9"/>
    <p:sldId id="276" r:id="rId10"/>
    <p:sldId id="259" r:id="rId11"/>
    <p:sldId id="260" r:id="rId12"/>
    <p:sldId id="261" r:id="rId13"/>
    <p:sldId id="274" r:id="rId14"/>
    <p:sldId id="275" r:id="rId15"/>
    <p:sldId id="297" r:id="rId16"/>
    <p:sldId id="330" r:id="rId17"/>
    <p:sldId id="377" r:id="rId18"/>
    <p:sldId id="298" r:id="rId19"/>
    <p:sldId id="338" r:id="rId20"/>
    <p:sldId id="317" r:id="rId21"/>
    <p:sldId id="300" r:id="rId22"/>
    <p:sldId id="339" r:id="rId23"/>
    <p:sldId id="340" r:id="rId24"/>
    <p:sldId id="341" r:id="rId25"/>
    <p:sldId id="307" r:id="rId26"/>
    <p:sldId id="342" r:id="rId27"/>
    <p:sldId id="345" r:id="rId28"/>
    <p:sldId id="346" r:id="rId29"/>
    <p:sldId id="347" r:id="rId30"/>
    <p:sldId id="348" r:id="rId31"/>
    <p:sldId id="349" r:id="rId32"/>
    <p:sldId id="350" r:id="rId33"/>
    <p:sldId id="351" r:id="rId34"/>
    <p:sldId id="352" r:id="rId35"/>
    <p:sldId id="353" r:id="rId36"/>
    <p:sldId id="343" r:id="rId37"/>
    <p:sldId id="354" r:id="rId38"/>
    <p:sldId id="355" r:id="rId39"/>
    <p:sldId id="356" r:id="rId40"/>
    <p:sldId id="344" r:id="rId41"/>
    <p:sldId id="316" r:id="rId42"/>
    <p:sldId id="306" r:id="rId43"/>
    <p:sldId id="357" r:id="rId44"/>
    <p:sldId id="358" r:id="rId45"/>
    <p:sldId id="337" r:id="rId46"/>
    <p:sldId id="277" r:id="rId47"/>
    <p:sldId id="278" r:id="rId48"/>
    <p:sldId id="374" r:id="rId49"/>
    <p:sldId id="328" r:id="rId50"/>
    <p:sldId id="329" r:id="rId51"/>
    <p:sldId id="375" r:id="rId52"/>
    <p:sldId id="282" r:id="rId53"/>
    <p:sldId id="376" r:id="rId54"/>
    <p:sldId id="281" r:id="rId55"/>
    <p:sldId id="279" r:id="rId56"/>
    <p:sldId id="280" r:id="rId57"/>
    <p:sldId id="283" r:id="rId58"/>
    <p:sldId id="265" r:id="rId59"/>
    <p:sldId id="285" r:id="rId60"/>
    <p:sldId id="319" r:id="rId61"/>
    <p:sldId id="320" r:id="rId62"/>
    <p:sldId id="286" r:id="rId63"/>
    <p:sldId id="321" r:id="rId64"/>
    <p:sldId id="287" r:id="rId65"/>
    <p:sldId id="322" r:id="rId66"/>
    <p:sldId id="288" r:id="rId67"/>
    <p:sldId id="327" r:id="rId68"/>
    <p:sldId id="323" r:id="rId69"/>
    <p:sldId id="290" r:id="rId70"/>
    <p:sldId id="324" r:id="rId71"/>
    <p:sldId id="326" r:id="rId72"/>
    <p:sldId id="291" r:id="rId73"/>
    <p:sldId id="292" r:id="rId74"/>
    <p:sldId id="318" r:id="rId75"/>
    <p:sldId id="266" r:id="rId76"/>
    <p:sldId id="267" r:id="rId77"/>
    <p:sldId id="268" r:id="rId78"/>
    <p:sldId id="296" r:id="rId79"/>
    <p:sldId id="393" r:id="rId80"/>
    <p:sldId id="394" r:id="rId81"/>
    <p:sldId id="395" r:id="rId82"/>
    <p:sldId id="396" r:id="rId83"/>
    <p:sldId id="397" r:id="rId84"/>
    <p:sldId id="398" r:id="rId85"/>
    <p:sldId id="399" r:id="rId86"/>
    <p:sldId id="400" r:id="rId87"/>
    <p:sldId id="401" r:id="rId88"/>
    <p:sldId id="402" r:id="rId89"/>
    <p:sldId id="403" r:id="rId90"/>
    <p:sldId id="404" r:id="rId91"/>
    <p:sldId id="405" r:id="rId92"/>
    <p:sldId id="406" r:id="rId93"/>
    <p:sldId id="378" r:id="rId94"/>
    <p:sldId id="379" r:id="rId95"/>
    <p:sldId id="380" r:id="rId96"/>
    <p:sldId id="381" r:id="rId97"/>
    <p:sldId id="382" r:id="rId98"/>
    <p:sldId id="383" r:id="rId99"/>
    <p:sldId id="384" r:id="rId100"/>
    <p:sldId id="385" r:id="rId101"/>
    <p:sldId id="386" r:id="rId102"/>
    <p:sldId id="387" r:id="rId103"/>
    <p:sldId id="388" r:id="rId104"/>
    <p:sldId id="389" r:id="rId105"/>
    <p:sldId id="390" r:id="rId106"/>
    <p:sldId id="391" r:id="rId107"/>
    <p:sldId id="392" r:id="rId10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9" d="100"/>
          <a:sy n="89" d="100"/>
        </p:scale>
        <p:origin x="-144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slide" Target="slides/slide107.xml"/><Relationship Id="rId109"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10" Type="http://schemas.openxmlformats.org/officeDocument/2006/relationships/handoutMaster" Target="handoutMasters/handoutMaster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11" Type="http://schemas.openxmlformats.org/officeDocument/2006/relationships/printerSettings" Target="printerSettings/printerSettings1.bin"/><Relationship Id="rId112" Type="http://schemas.openxmlformats.org/officeDocument/2006/relationships/presProps" Target="presProps.xml"/><Relationship Id="rId113" Type="http://schemas.openxmlformats.org/officeDocument/2006/relationships/viewProps" Target="viewProps.xml"/><Relationship Id="rId114" Type="http://schemas.openxmlformats.org/officeDocument/2006/relationships/theme" Target="theme/theme1.xml"/><Relationship Id="rId115"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8764EF-F74A-534A-9436-DB28B06E87F5}" type="doc">
      <dgm:prSet loTypeId="urn:microsoft.com/office/officeart/2005/8/layout/bProcess3" loCatId="process" qsTypeId="urn:microsoft.com/office/officeart/2005/8/quickstyle/simple4" qsCatId="simple" csTypeId="urn:microsoft.com/office/officeart/2005/8/colors/accent1_2" csCatId="accent1" phldr="1"/>
      <dgm:spPr/>
      <dgm:t>
        <a:bodyPr/>
        <a:lstStyle/>
        <a:p>
          <a:endParaRPr lang="en-US"/>
        </a:p>
      </dgm:t>
    </dgm:pt>
    <dgm:pt modelId="{A3D872B8-21AF-7C45-83BA-FAC1C7D12357}">
      <dgm:prSet phldrT="[Text]"/>
      <dgm:spPr/>
      <dgm:t>
        <a:bodyPr/>
        <a:lstStyle/>
        <a:p>
          <a:r>
            <a:rPr lang="en-US" dirty="0" smtClean="0"/>
            <a:t>Control Environment</a:t>
          </a:r>
          <a:endParaRPr lang="en-US" dirty="0"/>
        </a:p>
      </dgm:t>
    </dgm:pt>
    <dgm:pt modelId="{FB6BF9B2-69C8-D948-88D8-8E32F1CD76A7}" type="parTrans" cxnId="{A8FD80F0-5991-0447-BE9D-289403E631E7}">
      <dgm:prSet/>
      <dgm:spPr/>
      <dgm:t>
        <a:bodyPr/>
        <a:lstStyle/>
        <a:p>
          <a:endParaRPr lang="en-US"/>
        </a:p>
      </dgm:t>
    </dgm:pt>
    <dgm:pt modelId="{6905E007-9ED4-0846-B4DA-B8B41FC1EAC7}" type="sibTrans" cxnId="{A8FD80F0-5991-0447-BE9D-289403E631E7}">
      <dgm:prSet/>
      <dgm:spPr/>
      <dgm:t>
        <a:bodyPr/>
        <a:lstStyle/>
        <a:p>
          <a:endParaRPr lang="en-US"/>
        </a:p>
      </dgm:t>
    </dgm:pt>
    <dgm:pt modelId="{AEF9FFFA-8282-5A47-9DF2-0BEA76875826}">
      <dgm:prSet phldrT="[Text]"/>
      <dgm:spPr/>
      <dgm:t>
        <a:bodyPr/>
        <a:lstStyle/>
        <a:p>
          <a:r>
            <a:rPr lang="en-US" dirty="0" smtClean="0"/>
            <a:t>Risk Assessment</a:t>
          </a:r>
          <a:endParaRPr lang="en-US" dirty="0"/>
        </a:p>
      </dgm:t>
    </dgm:pt>
    <dgm:pt modelId="{39FC7A9B-8643-A94B-8B64-5A7F27CC506B}" type="parTrans" cxnId="{2C8106F6-0629-D44F-ACBA-15764FD0E0E3}">
      <dgm:prSet/>
      <dgm:spPr/>
      <dgm:t>
        <a:bodyPr/>
        <a:lstStyle/>
        <a:p>
          <a:endParaRPr lang="en-US"/>
        </a:p>
      </dgm:t>
    </dgm:pt>
    <dgm:pt modelId="{6950F7C1-130B-5340-844B-FBDA5E276543}" type="sibTrans" cxnId="{2C8106F6-0629-D44F-ACBA-15764FD0E0E3}">
      <dgm:prSet/>
      <dgm:spPr/>
      <dgm:t>
        <a:bodyPr/>
        <a:lstStyle/>
        <a:p>
          <a:endParaRPr lang="en-US"/>
        </a:p>
      </dgm:t>
    </dgm:pt>
    <dgm:pt modelId="{ABD131D9-39B4-DF46-B471-747AC32F08E6}">
      <dgm:prSet phldrT="[Text]"/>
      <dgm:spPr/>
      <dgm:t>
        <a:bodyPr/>
        <a:lstStyle/>
        <a:p>
          <a:r>
            <a:rPr lang="en-US" dirty="0" smtClean="0"/>
            <a:t>Control Activities</a:t>
          </a:r>
          <a:endParaRPr lang="en-US" dirty="0"/>
        </a:p>
      </dgm:t>
    </dgm:pt>
    <dgm:pt modelId="{5E02AD44-CF71-2E45-A694-A01D032B6E48}" type="parTrans" cxnId="{C377BAF0-68CE-A047-AD0B-23B55C29BD14}">
      <dgm:prSet/>
      <dgm:spPr/>
      <dgm:t>
        <a:bodyPr/>
        <a:lstStyle/>
        <a:p>
          <a:endParaRPr lang="en-US"/>
        </a:p>
      </dgm:t>
    </dgm:pt>
    <dgm:pt modelId="{27E81D91-F334-DC42-A4BA-74D96C96EDA6}" type="sibTrans" cxnId="{C377BAF0-68CE-A047-AD0B-23B55C29BD14}">
      <dgm:prSet/>
      <dgm:spPr/>
      <dgm:t>
        <a:bodyPr/>
        <a:lstStyle/>
        <a:p>
          <a:endParaRPr lang="en-US"/>
        </a:p>
      </dgm:t>
    </dgm:pt>
    <dgm:pt modelId="{DFAD81C7-DB69-B54B-A5F8-8ED79A7A1000}">
      <dgm:prSet phldrT="[Text]"/>
      <dgm:spPr/>
      <dgm:t>
        <a:bodyPr/>
        <a:lstStyle/>
        <a:p>
          <a:r>
            <a:rPr lang="en-US" dirty="0" smtClean="0"/>
            <a:t>Information and Communication</a:t>
          </a:r>
          <a:endParaRPr lang="en-US" dirty="0"/>
        </a:p>
      </dgm:t>
    </dgm:pt>
    <dgm:pt modelId="{24B7E8DF-C2F1-8F4E-B6DA-7B654AD8FDD7}" type="parTrans" cxnId="{073B488C-55B5-A44E-BF6C-2C43F5A9C5B7}">
      <dgm:prSet/>
      <dgm:spPr/>
      <dgm:t>
        <a:bodyPr/>
        <a:lstStyle/>
        <a:p>
          <a:endParaRPr lang="en-US"/>
        </a:p>
      </dgm:t>
    </dgm:pt>
    <dgm:pt modelId="{303336C6-5906-FF47-855B-AA2C78EB5994}" type="sibTrans" cxnId="{073B488C-55B5-A44E-BF6C-2C43F5A9C5B7}">
      <dgm:prSet/>
      <dgm:spPr/>
      <dgm:t>
        <a:bodyPr/>
        <a:lstStyle/>
        <a:p>
          <a:endParaRPr lang="en-US"/>
        </a:p>
      </dgm:t>
    </dgm:pt>
    <dgm:pt modelId="{84015AB0-78F5-654C-8E5B-F6ED6F4DC594}">
      <dgm:prSet phldrT="[Text]"/>
      <dgm:spPr/>
      <dgm:t>
        <a:bodyPr/>
        <a:lstStyle/>
        <a:p>
          <a:r>
            <a:rPr lang="en-US" dirty="0" smtClean="0"/>
            <a:t>Monitoring</a:t>
          </a:r>
          <a:endParaRPr lang="en-US" dirty="0"/>
        </a:p>
      </dgm:t>
    </dgm:pt>
    <dgm:pt modelId="{84F9E4B1-45F0-4146-991F-D9842BF88B7F}" type="parTrans" cxnId="{90C0EB78-2207-FA45-AA8C-99760898FFFF}">
      <dgm:prSet/>
      <dgm:spPr/>
      <dgm:t>
        <a:bodyPr/>
        <a:lstStyle/>
        <a:p>
          <a:endParaRPr lang="en-US"/>
        </a:p>
      </dgm:t>
    </dgm:pt>
    <dgm:pt modelId="{8F848E89-C09D-F648-80C5-D85C0E828F1E}" type="sibTrans" cxnId="{90C0EB78-2207-FA45-AA8C-99760898FFFF}">
      <dgm:prSet/>
      <dgm:spPr/>
      <dgm:t>
        <a:bodyPr/>
        <a:lstStyle/>
        <a:p>
          <a:endParaRPr lang="en-US"/>
        </a:p>
      </dgm:t>
    </dgm:pt>
    <dgm:pt modelId="{24F74923-C335-D94E-A0B5-B2BDA4DC8214}" type="pres">
      <dgm:prSet presAssocID="{E28764EF-F74A-534A-9436-DB28B06E87F5}" presName="Name0" presStyleCnt="0">
        <dgm:presLayoutVars>
          <dgm:dir/>
          <dgm:resizeHandles val="exact"/>
        </dgm:presLayoutVars>
      </dgm:prSet>
      <dgm:spPr/>
      <dgm:t>
        <a:bodyPr/>
        <a:lstStyle/>
        <a:p>
          <a:endParaRPr lang="en-US"/>
        </a:p>
      </dgm:t>
    </dgm:pt>
    <dgm:pt modelId="{20F42DCE-422E-FA4F-903F-779C5170B58B}" type="pres">
      <dgm:prSet presAssocID="{A3D872B8-21AF-7C45-83BA-FAC1C7D12357}" presName="node" presStyleLbl="node1" presStyleIdx="0" presStyleCnt="5">
        <dgm:presLayoutVars>
          <dgm:bulletEnabled val="1"/>
        </dgm:presLayoutVars>
      </dgm:prSet>
      <dgm:spPr/>
      <dgm:t>
        <a:bodyPr/>
        <a:lstStyle/>
        <a:p>
          <a:endParaRPr lang="en-US"/>
        </a:p>
      </dgm:t>
    </dgm:pt>
    <dgm:pt modelId="{A2B3D6C7-F690-904E-8186-F2CD41EE41EF}" type="pres">
      <dgm:prSet presAssocID="{6905E007-9ED4-0846-B4DA-B8B41FC1EAC7}" presName="sibTrans" presStyleLbl="sibTrans1D1" presStyleIdx="0" presStyleCnt="4"/>
      <dgm:spPr/>
      <dgm:t>
        <a:bodyPr/>
        <a:lstStyle/>
        <a:p>
          <a:endParaRPr lang="en-US"/>
        </a:p>
      </dgm:t>
    </dgm:pt>
    <dgm:pt modelId="{F730AF85-FFF5-694A-A919-64F2A73C92D9}" type="pres">
      <dgm:prSet presAssocID="{6905E007-9ED4-0846-B4DA-B8B41FC1EAC7}" presName="connectorText" presStyleLbl="sibTrans1D1" presStyleIdx="0" presStyleCnt="4"/>
      <dgm:spPr/>
      <dgm:t>
        <a:bodyPr/>
        <a:lstStyle/>
        <a:p>
          <a:endParaRPr lang="en-US"/>
        </a:p>
      </dgm:t>
    </dgm:pt>
    <dgm:pt modelId="{158690B8-FBA3-7D48-9BD6-FA4A874E70B6}" type="pres">
      <dgm:prSet presAssocID="{AEF9FFFA-8282-5A47-9DF2-0BEA76875826}" presName="node" presStyleLbl="node1" presStyleIdx="1" presStyleCnt="5">
        <dgm:presLayoutVars>
          <dgm:bulletEnabled val="1"/>
        </dgm:presLayoutVars>
      </dgm:prSet>
      <dgm:spPr/>
      <dgm:t>
        <a:bodyPr/>
        <a:lstStyle/>
        <a:p>
          <a:endParaRPr lang="en-US"/>
        </a:p>
      </dgm:t>
    </dgm:pt>
    <dgm:pt modelId="{CF201082-C4A5-2543-BC52-59A3F15C9989}" type="pres">
      <dgm:prSet presAssocID="{6950F7C1-130B-5340-844B-FBDA5E276543}" presName="sibTrans" presStyleLbl="sibTrans1D1" presStyleIdx="1" presStyleCnt="4"/>
      <dgm:spPr/>
      <dgm:t>
        <a:bodyPr/>
        <a:lstStyle/>
        <a:p>
          <a:endParaRPr lang="en-US"/>
        </a:p>
      </dgm:t>
    </dgm:pt>
    <dgm:pt modelId="{9253B1F5-9B6D-6D44-BFAE-016B18F71CEF}" type="pres">
      <dgm:prSet presAssocID="{6950F7C1-130B-5340-844B-FBDA5E276543}" presName="connectorText" presStyleLbl="sibTrans1D1" presStyleIdx="1" presStyleCnt="4"/>
      <dgm:spPr/>
      <dgm:t>
        <a:bodyPr/>
        <a:lstStyle/>
        <a:p>
          <a:endParaRPr lang="en-US"/>
        </a:p>
      </dgm:t>
    </dgm:pt>
    <dgm:pt modelId="{13405B59-9C11-0E4F-B46A-4285D4E4B999}" type="pres">
      <dgm:prSet presAssocID="{ABD131D9-39B4-DF46-B471-747AC32F08E6}" presName="node" presStyleLbl="node1" presStyleIdx="2" presStyleCnt="5">
        <dgm:presLayoutVars>
          <dgm:bulletEnabled val="1"/>
        </dgm:presLayoutVars>
      </dgm:prSet>
      <dgm:spPr/>
      <dgm:t>
        <a:bodyPr/>
        <a:lstStyle/>
        <a:p>
          <a:endParaRPr lang="en-US"/>
        </a:p>
      </dgm:t>
    </dgm:pt>
    <dgm:pt modelId="{21347B1B-BD9C-7442-A84E-0D6064E9FF31}" type="pres">
      <dgm:prSet presAssocID="{27E81D91-F334-DC42-A4BA-74D96C96EDA6}" presName="sibTrans" presStyleLbl="sibTrans1D1" presStyleIdx="2" presStyleCnt="4"/>
      <dgm:spPr/>
      <dgm:t>
        <a:bodyPr/>
        <a:lstStyle/>
        <a:p>
          <a:endParaRPr lang="en-US"/>
        </a:p>
      </dgm:t>
    </dgm:pt>
    <dgm:pt modelId="{2B3E1214-F6F9-B04D-852C-5AF96FFD673D}" type="pres">
      <dgm:prSet presAssocID="{27E81D91-F334-DC42-A4BA-74D96C96EDA6}" presName="connectorText" presStyleLbl="sibTrans1D1" presStyleIdx="2" presStyleCnt="4"/>
      <dgm:spPr/>
      <dgm:t>
        <a:bodyPr/>
        <a:lstStyle/>
        <a:p>
          <a:endParaRPr lang="en-US"/>
        </a:p>
      </dgm:t>
    </dgm:pt>
    <dgm:pt modelId="{A438F2E4-B26D-1F4A-9F21-D54B946A7E6F}" type="pres">
      <dgm:prSet presAssocID="{DFAD81C7-DB69-B54B-A5F8-8ED79A7A1000}" presName="node" presStyleLbl="node1" presStyleIdx="3" presStyleCnt="5">
        <dgm:presLayoutVars>
          <dgm:bulletEnabled val="1"/>
        </dgm:presLayoutVars>
      </dgm:prSet>
      <dgm:spPr/>
      <dgm:t>
        <a:bodyPr/>
        <a:lstStyle/>
        <a:p>
          <a:endParaRPr lang="en-US"/>
        </a:p>
      </dgm:t>
    </dgm:pt>
    <dgm:pt modelId="{6352AF72-BF09-7442-A26B-CC6CFC5E9353}" type="pres">
      <dgm:prSet presAssocID="{303336C6-5906-FF47-855B-AA2C78EB5994}" presName="sibTrans" presStyleLbl="sibTrans1D1" presStyleIdx="3" presStyleCnt="4"/>
      <dgm:spPr/>
      <dgm:t>
        <a:bodyPr/>
        <a:lstStyle/>
        <a:p>
          <a:endParaRPr lang="en-US"/>
        </a:p>
      </dgm:t>
    </dgm:pt>
    <dgm:pt modelId="{90193EA2-336E-6041-A60E-696A5A0B47D4}" type="pres">
      <dgm:prSet presAssocID="{303336C6-5906-FF47-855B-AA2C78EB5994}" presName="connectorText" presStyleLbl="sibTrans1D1" presStyleIdx="3" presStyleCnt="4"/>
      <dgm:spPr/>
      <dgm:t>
        <a:bodyPr/>
        <a:lstStyle/>
        <a:p>
          <a:endParaRPr lang="en-US"/>
        </a:p>
      </dgm:t>
    </dgm:pt>
    <dgm:pt modelId="{9062524F-4648-C74E-97CC-699C186AFC6B}" type="pres">
      <dgm:prSet presAssocID="{84015AB0-78F5-654C-8E5B-F6ED6F4DC594}" presName="node" presStyleLbl="node1" presStyleIdx="4" presStyleCnt="5">
        <dgm:presLayoutVars>
          <dgm:bulletEnabled val="1"/>
        </dgm:presLayoutVars>
      </dgm:prSet>
      <dgm:spPr/>
      <dgm:t>
        <a:bodyPr/>
        <a:lstStyle/>
        <a:p>
          <a:endParaRPr lang="en-US"/>
        </a:p>
      </dgm:t>
    </dgm:pt>
  </dgm:ptLst>
  <dgm:cxnLst>
    <dgm:cxn modelId="{4F6C96AC-96C5-D84B-AFC0-FAC6D645F7A3}" type="presOf" srcId="{A3D872B8-21AF-7C45-83BA-FAC1C7D12357}" destId="{20F42DCE-422E-FA4F-903F-779C5170B58B}" srcOrd="0" destOrd="0" presId="urn:microsoft.com/office/officeart/2005/8/layout/bProcess3"/>
    <dgm:cxn modelId="{222F3490-8D40-3A47-B539-7937AFB5A415}" type="presOf" srcId="{6950F7C1-130B-5340-844B-FBDA5E276543}" destId="{CF201082-C4A5-2543-BC52-59A3F15C9989}" srcOrd="0" destOrd="0" presId="urn:microsoft.com/office/officeart/2005/8/layout/bProcess3"/>
    <dgm:cxn modelId="{24EAFDBF-6BD3-9148-AD87-19DC84AB4FA0}" type="presOf" srcId="{6905E007-9ED4-0846-B4DA-B8B41FC1EAC7}" destId="{A2B3D6C7-F690-904E-8186-F2CD41EE41EF}" srcOrd="0" destOrd="0" presId="urn:microsoft.com/office/officeart/2005/8/layout/bProcess3"/>
    <dgm:cxn modelId="{138260D9-DBC3-6341-A121-299FED82B487}" type="presOf" srcId="{6950F7C1-130B-5340-844B-FBDA5E276543}" destId="{9253B1F5-9B6D-6D44-BFAE-016B18F71CEF}" srcOrd="1" destOrd="0" presId="urn:microsoft.com/office/officeart/2005/8/layout/bProcess3"/>
    <dgm:cxn modelId="{AF87BFFA-43EB-404C-81B7-72E222B7AFB2}" type="presOf" srcId="{ABD131D9-39B4-DF46-B471-747AC32F08E6}" destId="{13405B59-9C11-0E4F-B46A-4285D4E4B999}" srcOrd="0" destOrd="0" presId="urn:microsoft.com/office/officeart/2005/8/layout/bProcess3"/>
    <dgm:cxn modelId="{65ADD3DE-1801-D343-ACD9-4959A828EBDC}" type="presOf" srcId="{84015AB0-78F5-654C-8E5B-F6ED6F4DC594}" destId="{9062524F-4648-C74E-97CC-699C186AFC6B}" srcOrd="0" destOrd="0" presId="urn:microsoft.com/office/officeart/2005/8/layout/bProcess3"/>
    <dgm:cxn modelId="{E89C85C5-B70B-8347-9D0D-B45F9255012A}" type="presOf" srcId="{DFAD81C7-DB69-B54B-A5F8-8ED79A7A1000}" destId="{A438F2E4-B26D-1F4A-9F21-D54B946A7E6F}" srcOrd="0" destOrd="0" presId="urn:microsoft.com/office/officeart/2005/8/layout/bProcess3"/>
    <dgm:cxn modelId="{2C8106F6-0629-D44F-ACBA-15764FD0E0E3}" srcId="{E28764EF-F74A-534A-9436-DB28B06E87F5}" destId="{AEF9FFFA-8282-5A47-9DF2-0BEA76875826}" srcOrd="1" destOrd="0" parTransId="{39FC7A9B-8643-A94B-8B64-5A7F27CC506B}" sibTransId="{6950F7C1-130B-5340-844B-FBDA5E276543}"/>
    <dgm:cxn modelId="{99F6C3A6-D7B1-BC43-974B-8BCEBE169D75}" type="presOf" srcId="{AEF9FFFA-8282-5A47-9DF2-0BEA76875826}" destId="{158690B8-FBA3-7D48-9BD6-FA4A874E70B6}" srcOrd="0" destOrd="0" presId="urn:microsoft.com/office/officeart/2005/8/layout/bProcess3"/>
    <dgm:cxn modelId="{D0B32F5A-FD0D-4444-9D6A-E040EB12831D}" type="presOf" srcId="{6905E007-9ED4-0846-B4DA-B8B41FC1EAC7}" destId="{F730AF85-FFF5-694A-A919-64F2A73C92D9}" srcOrd="1" destOrd="0" presId="urn:microsoft.com/office/officeart/2005/8/layout/bProcess3"/>
    <dgm:cxn modelId="{C650E08C-6C1F-1444-93BA-B763884E0144}" type="presOf" srcId="{E28764EF-F74A-534A-9436-DB28B06E87F5}" destId="{24F74923-C335-D94E-A0B5-B2BDA4DC8214}" srcOrd="0" destOrd="0" presId="urn:microsoft.com/office/officeart/2005/8/layout/bProcess3"/>
    <dgm:cxn modelId="{5ACB1C3C-D811-5D42-AEE2-5079D7225A9B}" type="presOf" srcId="{303336C6-5906-FF47-855B-AA2C78EB5994}" destId="{90193EA2-336E-6041-A60E-696A5A0B47D4}" srcOrd="1" destOrd="0" presId="urn:microsoft.com/office/officeart/2005/8/layout/bProcess3"/>
    <dgm:cxn modelId="{C377BAF0-68CE-A047-AD0B-23B55C29BD14}" srcId="{E28764EF-F74A-534A-9436-DB28B06E87F5}" destId="{ABD131D9-39B4-DF46-B471-747AC32F08E6}" srcOrd="2" destOrd="0" parTransId="{5E02AD44-CF71-2E45-A694-A01D032B6E48}" sibTransId="{27E81D91-F334-DC42-A4BA-74D96C96EDA6}"/>
    <dgm:cxn modelId="{6CB1CEB7-EBA3-754D-9EBA-03700DFAB441}" type="presOf" srcId="{27E81D91-F334-DC42-A4BA-74D96C96EDA6}" destId="{21347B1B-BD9C-7442-A84E-0D6064E9FF31}" srcOrd="0" destOrd="0" presId="urn:microsoft.com/office/officeart/2005/8/layout/bProcess3"/>
    <dgm:cxn modelId="{B0B9B8EF-B85D-F447-9C08-70E37598A0E2}" type="presOf" srcId="{27E81D91-F334-DC42-A4BA-74D96C96EDA6}" destId="{2B3E1214-F6F9-B04D-852C-5AF96FFD673D}" srcOrd="1" destOrd="0" presId="urn:microsoft.com/office/officeart/2005/8/layout/bProcess3"/>
    <dgm:cxn modelId="{073B488C-55B5-A44E-BF6C-2C43F5A9C5B7}" srcId="{E28764EF-F74A-534A-9436-DB28B06E87F5}" destId="{DFAD81C7-DB69-B54B-A5F8-8ED79A7A1000}" srcOrd="3" destOrd="0" parTransId="{24B7E8DF-C2F1-8F4E-B6DA-7B654AD8FDD7}" sibTransId="{303336C6-5906-FF47-855B-AA2C78EB5994}"/>
    <dgm:cxn modelId="{A8FD80F0-5991-0447-BE9D-289403E631E7}" srcId="{E28764EF-F74A-534A-9436-DB28B06E87F5}" destId="{A3D872B8-21AF-7C45-83BA-FAC1C7D12357}" srcOrd="0" destOrd="0" parTransId="{FB6BF9B2-69C8-D948-88D8-8E32F1CD76A7}" sibTransId="{6905E007-9ED4-0846-B4DA-B8B41FC1EAC7}"/>
    <dgm:cxn modelId="{90C0EB78-2207-FA45-AA8C-99760898FFFF}" srcId="{E28764EF-F74A-534A-9436-DB28B06E87F5}" destId="{84015AB0-78F5-654C-8E5B-F6ED6F4DC594}" srcOrd="4" destOrd="0" parTransId="{84F9E4B1-45F0-4146-991F-D9842BF88B7F}" sibTransId="{8F848E89-C09D-F648-80C5-D85C0E828F1E}"/>
    <dgm:cxn modelId="{9CD809C7-E32B-1D4D-B02F-B8EC446CEE01}" type="presOf" srcId="{303336C6-5906-FF47-855B-AA2C78EB5994}" destId="{6352AF72-BF09-7442-A26B-CC6CFC5E9353}" srcOrd="0" destOrd="0" presId="urn:microsoft.com/office/officeart/2005/8/layout/bProcess3"/>
    <dgm:cxn modelId="{502CB26A-1CBC-AE44-B196-77626B110B96}" type="presParOf" srcId="{24F74923-C335-D94E-A0B5-B2BDA4DC8214}" destId="{20F42DCE-422E-FA4F-903F-779C5170B58B}" srcOrd="0" destOrd="0" presId="urn:microsoft.com/office/officeart/2005/8/layout/bProcess3"/>
    <dgm:cxn modelId="{B4F751F9-15F6-8641-BFB7-9FDD56B6DE32}" type="presParOf" srcId="{24F74923-C335-D94E-A0B5-B2BDA4DC8214}" destId="{A2B3D6C7-F690-904E-8186-F2CD41EE41EF}" srcOrd="1" destOrd="0" presId="urn:microsoft.com/office/officeart/2005/8/layout/bProcess3"/>
    <dgm:cxn modelId="{740E0E6B-ED9C-D847-9955-C9328BF04335}" type="presParOf" srcId="{A2B3D6C7-F690-904E-8186-F2CD41EE41EF}" destId="{F730AF85-FFF5-694A-A919-64F2A73C92D9}" srcOrd="0" destOrd="0" presId="urn:microsoft.com/office/officeart/2005/8/layout/bProcess3"/>
    <dgm:cxn modelId="{52E8B9AD-5BE0-F448-BA77-01275192420B}" type="presParOf" srcId="{24F74923-C335-D94E-A0B5-B2BDA4DC8214}" destId="{158690B8-FBA3-7D48-9BD6-FA4A874E70B6}" srcOrd="2" destOrd="0" presId="urn:microsoft.com/office/officeart/2005/8/layout/bProcess3"/>
    <dgm:cxn modelId="{727EB7F4-13AE-4A4B-B625-20F0E3F1F3B0}" type="presParOf" srcId="{24F74923-C335-D94E-A0B5-B2BDA4DC8214}" destId="{CF201082-C4A5-2543-BC52-59A3F15C9989}" srcOrd="3" destOrd="0" presId="urn:microsoft.com/office/officeart/2005/8/layout/bProcess3"/>
    <dgm:cxn modelId="{4468A56B-9BB4-2D4E-8112-68A86C776C6A}" type="presParOf" srcId="{CF201082-C4A5-2543-BC52-59A3F15C9989}" destId="{9253B1F5-9B6D-6D44-BFAE-016B18F71CEF}" srcOrd="0" destOrd="0" presId="urn:microsoft.com/office/officeart/2005/8/layout/bProcess3"/>
    <dgm:cxn modelId="{B5A20450-D57A-4D44-8C96-D3C1BEBC146E}" type="presParOf" srcId="{24F74923-C335-D94E-A0B5-B2BDA4DC8214}" destId="{13405B59-9C11-0E4F-B46A-4285D4E4B999}" srcOrd="4" destOrd="0" presId="urn:microsoft.com/office/officeart/2005/8/layout/bProcess3"/>
    <dgm:cxn modelId="{A040477F-0B05-0F4C-83FE-32D383875B01}" type="presParOf" srcId="{24F74923-C335-D94E-A0B5-B2BDA4DC8214}" destId="{21347B1B-BD9C-7442-A84E-0D6064E9FF31}" srcOrd="5" destOrd="0" presId="urn:microsoft.com/office/officeart/2005/8/layout/bProcess3"/>
    <dgm:cxn modelId="{6D959946-4F2A-2D4E-8097-20A0094E23D5}" type="presParOf" srcId="{21347B1B-BD9C-7442-A84E-0D6064E9FF31}" destId="{2B3E1214-F6F9-B04D-852C-5AF96FFD673D}" srcOrd="0" destOrd="0" presId="urn:microsoft.com/office/officeart/2005/8/layout/bProcess3"/>
    <dgm:cxn modelId="{FD457E3C-AAC9-C34B-939C-C624708F2CB2}" type="presParOf" srcId="{24F74923-C335-D94E-A0B5-B2BDA4DC8214}" destId="{A438F2E4-B26D-1F4A-9F21-D54B946A7E6F}" srcOrd="6" destOrd="0" presId="urn:microsoft.com/office/officeart/2005/8/layout/bProcess3"/>
    <dgm:cxn modelId="{C32E1F9C-E9F9-9F4C-AA7A-FD953851C425}" type="presParOf" srcId="{24F74923-C335-D94E-A0B5-B2BDA4DC8214}" destId="{6352AF72-BF09-7442-A26B-CC6CFC5E9353}" srcOrd="7" destOrd="0" presId="urn:microsoft.com/office/officeart/2005/8/layout/bProcess3"/>
    <dgm:cxn modelId="{964E599D-0F89-0248-A036-B35C6920DC05}" type="presParOf" srcId="{6352AF72-BF09-7442-A26B-CC6CFC5E9353}" destId="{90193EA2-336E-6041-A60E-696A5A0B47D4}" srcOrd="0" destOrd="0" presId="urn:microsoft.com/office/officeart/2005/8/layout/bProcess3"/>
    <dgm:cxn modelId="{F1239246-B116-3F4F-AA8A-52490A2670BF}" type="presParOf" srcId="{24F74923-C335-D94E-A0B5-B2BDA4DC8214}" destId="{9062524F-4648-C74E-97CC-699C186AFC6B}" srcOrd="8" destOrd="0" presId="urn:microsoft.com/office/officeart/2005/8/layout/b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E678DE-BAFA-E047-AD57-737B27AFCB06}"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en-US"/>
        </a:p>
      </dgm:t>
    </dgm:pt>
    <dgm:pt modelId="{F734DFEC-245A-1745-9707-CEACD2D26259}">
      <dgm:prSet phldrT="[Text]"/>
      <dgm:spPr/>
      <dgm:t>
        <a:bodyPr/>
        <a:lstStyle/>
        <a:p>
          <a:r>
            <a:rPr lang="en-US" dirty="0" smtClean="0"/>
            <a:t>Plan &amp; Organize</a:t>
          </a:r>
          <a:endParaRPr lang="en-US" dirty="0"/>
        </a:p>
      </dgm:t>
    </dgm:pt>
    <dgm:pt modelId="{D536AB0C-33A8-9A45-9459-EA8978DC018F}" type="parTrans" cxnId="{EFAF7276-F783-334E-A3FA-DD002C45243A}">
      <dgm:prSet/>
      <dgm:spPr/>
      <dgm:t>
        <a:bodyPr/>
        <a:lstStyle/>
        <a:p>
          <a:endParaRPr lang="en-US"/>
        </a:p>
      </dgm:t>
    </dgm:pt>
    <dgm:pt modelId="{717E82EE-732B-A642-B69D-A1620A3D2D19}" type="sibTrans" cxnId="{EFAF7276-F783-334E-A3FA-DD002C45243A}">
      <dgm:prSet/>
      <dgm:spPr/>
      <dgm:t>
        <a:bodyPr/>
        <a:lstStyle/>
        <a:p>
          <a:endParaRPr lang="en-US"/>
        </a:p>
      </dgm:t>
    </dgm:pt>
    <dgm:pt modelId="{E56BB492-EF6F-8649-A976-FE33DDA86B4A}">
      <dgm:prSet phldrT="[Text]"/>
      <dgm:spPr/>
      <dgm:t>
        <a:bodyPr/>
        <a:lstStyle/>
        <a:p>
          <a:r>
            <a:rPr lang="en-US" dirty="0" smtClean="0"/>
            <a:t>Acquire &amp; Implement</a:t>
          </a:r>
          <a:endParaRPr lang="en-US" dirty="0"/>
        </a:p>
      </dgm:t>
    </dgm:pt>
    <dgm:pt modelId="{840DC97A-CFA8-C040-B497-EC2DB3769097}" type="parTrans" cxnId="{F94E3165-ACE8-0247-B553-D172EDD1222A}">
      <dgm:prSet/>
      <dgm:spPr/>
      <dgm:t>
        <a:bodyPr/>
        <a:lstStyle/>
        <a:p>
          <a:endParaRPr lang="en-US"/>
        </a:p>
      </dgm:t>
    </dgm:pt>
    <dgm:pt modelId="{BFD15AF1-12A8-1B49-9773-456DACB07E6E}" type="sibTrans" cxnId="{F94E3165-ACE8-0247-B553-D172EDD1222A}">
      <dgm:prSet/>
      <dgm:spPr/>
      <dgm:t>
        <a:bodyPr/>
        <a:lstStyle/>
        <a:p>
          <a:endParaRPr lang="en-US"/>
        </a:p>
      </dgm:t>
    </dgm:pt>
    <dgm:pt modelId="{8D96BBD3-B163-C94A-97D4-E6410E90E59E}">
      <dgm:prSet phldrT="[Text]"/>
      <dgm:spPr/>
      <dgm:t>
        <a:bodyPr/>
        <a:lstStyle/>
        <a:p>
          <a:r>
            <a:rPr lang="en-US" dirty="0" smtClean="0"/>
            <a:t>Deliver &amp; Support</a:t>
          </a:r>
          <a:endParaRPr lang="en-US" dirty="0"/>
        </a:p>
      </dgm:t>
    </dgm:pt>
    <dgm:pt modelId="{DB480DC2-9A4A-B042-B7B8-67095AB73579}" type="parTrans" cxnId="{313A32A2-7A4D-0F42-A0A3-433A44DCD0E2}">
      <dgm:prSet/>
      <dgm:spPr/>
      <dgm:t>
        <a:bodyPr/>
        <a:lstStyle/>
        <a:p>
          <a:endParaRPr lang="en-US"/>
        </a:p>
      </dgm:t>
    </dgm:pt>
    <dgm:pt modelId="{5C1D2969-72D1-6F43-A5A4-0307D7EF5485}" type="sibTrans" cxnId="{313A32A2-7A4D-0F42-A0A3-433A44DCD0E2}">
      <dgm:prSet/>
      <dgm:spPr/>
      <dgm:t>
        <a:bodyPr/>
        <a:lstStyle/>
        <a:p>
          <a:endParaRPr lang="en-US"/>
        </a:p>
      </dgm:t>
    </dgm:pt>
    <dgm:pt modelId="{269E8F77-82B0-F944-9636-F5294AD4BB95}">
      <dgm:prSet phldrT="[Text]"/>
      <dgm:spPr/>
      <dgm:t>
        <a:bodyPr/>
        <a:lstStyle/>
        <a:p>
          <a:r>
            <a:rPr lang="en-US" dirty="0" smtClean="0"/>
            <a:t>Monitor &amp; Evaluate</a:t>
          </a:r>
          <a:endParaRPr lang="en-US" dirty="0"/>
        </a:p>
      </dgm:t>
    </dgm:pt>
    <dgm:pt modelId="{F42C58B4-6366-D347-A50E-00F475977162}" type="parTrans" cxnId="{1897E89B-CA0C-6F42-B28A-2FEA58C69C72}">
      <dgm:prSet/>
      <dgm:spPr/>
      <dgm:t>
        <a:bodyPr/>
        <a:lstStyle/>
        <a:p>
          <a:endParaRPr lang="en-US"/>
        </a:p>
      </dgm:t>
    </dgm:pt>
    <dgm:pt modelId="{9F185FB5-EA24-AD46-A8ED-04DD07A12EC9}" type="sibTrans" cxnId="{1897E89B-CA0C-6F42-B28A-2FEA58C69C72}">
      <dgm:prSet/>
      <dgm:spPr/>
      <dgm:t>
        <a:bodyPr/>
        <a:lstStyle/>
        <a:p>
          <a:endParaRPr lang="en-US"/>
        </a:p>
      </dgm:t>
    </dgm:pt>
    <dgm:pt modelId="{100B861C-86F5-964F-A6F8-71564618B2E4}" type="pres">
      <dgm:prSet presAssocID="{6DE678DE-BAFA-E047-AD57-737B27AFCB06}" presName="cycle" presStyleCnt="0">
        <dgm:presLayoutVars>
          <dgm:dir/>
          <dgm:resizeHandles val="exact"/>
        </dgm:presLayoutVars>
      </dgm:prSet>
      <dgm:spPr/>
      <dgm:t>
        <a:bodyPr/>
        <a:lstStyle/>
        <a:p>
          <a:endParaRPr lang="en-US"/>
        </a:p>
      </dgm:t>
    </dgm:pt>
    <dgm:pt modelId="{7215C3DE-08D7-AB4E-90F6-875A047A1C4B}" type="pres">
      <dgm:prSet presAssocID="{F734DFEC-245A-1745-9707-CEACD2D26259}" presName="dummy" presStyleCnt="0"/>
      <dgm:spPr/>
    </dgm:pt>
    <dgm:pt modelId="{B513DB68-CCB0-584C-B0C1-60D05C7271DF}" type="pres">
      <dgm:prSet presAssocID="{F734DFEC-245A-1745-9707-CEACD2D26259}" presName="node" presStyleLbl="revTx" presStyleIdx="0" presStyleCnt="4">
        <dgm:presLayoutVars>
          <dgm:bulletEnabled val="1"/>
        </dgm:presLayoutVars>
      </dgm:prSet>
      <dgm:spPr/>
      <dgm:t>
        <a:bodyPr/>
        <a:lstStyle/>
        <a:p>
          <a:endParaRPr lang="en-US"/>
        </a:p>
      </dgm:t>
    </dgm:pt>
    <dgm:pt modelId="{BDBA4D43-F7D5-4E45-96B2-A658864E8FAD}" type="pres">
      <dgm:prSet presAssocID="{717E82EE-732B-A642-B69D-A1620A3D2D19}" presName="sibTrans" presStyleLbl="node1" presStyleIdx="0" presStyleCnt="4"/>
      <dgm:spPr/>
      <dgm:t>
        <a:bodyPr/>
        <a:lstStyle/>
        <a:p>
          <a:endParaRPr lang="en-US"/>
        </a:p>
      </dgm:t>
    </dgm:pt>
    <dgm:pt modelId="{C9663FF2-A860-FB44-9AE8-C27F85CDF432}" type="pres">
      <dgm:prSet presAssocID="{E56BB492-EF6F-8649-A976-FE33DDA86B4A}" presName="dummy" presStyleCnt="0"/>
      <dgm:spPr/>
    </dgm:pt>
    <dgm:pt modelId="{2395F7FF-DD24-6E43-9820-5D82B3A1DE5A}" type="pres">
      <dgm:prSet presAssocID="{E56BB492-EF6F-8649-A976-FE33DDA86B4A}" presName="node" presStyleLbl="revTx" presStyleIdx="1" presStyleCnt="4">
        <dgm:presLayoutVars>
          <dgm:bulletEnabled val="1"/>
        </dgm:presLayoutVars>
      </dgm:prSet>
      <dgm:spPr/>
      <dgm:t>
        <a:bodyPr/>
        <a:lstStyle/>
        <a:p>
          <a:endParaRPr lang="en-US"/>
        </a:p>
      </dgm:t>
    </dgm:pt>
    <dgm:pt modelId="{27E76CC7-344F-AB40-8E38-BCC43B323577}" type="pres">
      <dgm:prSet presAssocID="{BFD15AF1-12A8-1B49-9773-456DACB07E6E}" presName="sibTrans" presStyleLbl="node1" presStyleIdx="1" presStyleCnt="4"/>
      <dgm:spPr/>
      <dgm:t>
        <a:bodyPr/>
        <a:lstStyle/>
        <a:p>
          <a:endParaRPr lang="en-US"/>
        </a:p>
      </dgm:t>
    </dgm:pt>
    <dgm:pt modelId="{AC740B06-0030-B946-9B0C-08EFED82BF2E}" type="pres">
      <dgm:prSet presAssocID="{8D96BBD3-B163-C94A-97D4-E6410E90E59E}" presName="dummy" presStyleCnt="0"/>
      <dgm:spPr/>
    </dgm:pt>
    <dgm:pt modelId="{DC469219-C9B1-6345-A541-79A1BDC6252B}" type="pres">
      <dgm:prSet presAssocID="{8D96BBD3-B163-C94A-97D4-E6410E90E59E}" presName="node" presStyleLbl="revTx" presStyleIdx="2" presStyleCnt="4">
        <dgm:presLayoutVars>
          <dgm:bulletEnabled val="1"/>
        </dgm:presLayoutVars>
      </dgm:prSet>
      <dgm:spPr/>
      <dgm:t>
        <a:bodyPr/>
        <a:lstStyle/>
        <a:p>
          <a:endParaRPr lang="en-US"/>
        </a:p>
      </dgm:t>
    </dgm:pt>
    <dgm:pt modelId="{ADC673D8-2EF1-1F43-803D-D0414465D9D4}" type="pres">
      <dgm:prSet presAssocID="{5C1D2969-72D1-6F43-A5A4-0307D7EF5485}" presName="sibTrans" presStyleLbl="node1" presStyleIdx="2" presStyleCnt="4"/>
      <dgm:spPr/>
      <dgm:t>
        <a:bodyPr/>
        <a:lstStyle/>
        <a:p>
          <a:endParaRPr lang="en-US"/>
        </a:p>
      </dgm:t>
    </dgm:pt>
    <dgm:pt modelId="{7D62FE9B-B25F-8842-8CA2-899DE644DBFB}" type="pres">
      <dgm:prSet presAssocID="{269E8F77-82B0-F944-9636-F5294AD4BB95}" presName="dummy" presStyleCnt="0"/>
      <dgm:spPr/>
    </dgm:pt>
    <dgm:pt modelId="{7BB66F4A-BE66-CF4F-9C66-DE3C44137FEB}" type="pres">
      <dgm:prSet presAssocID="{269E8F77-82B0-F944-9636-F5294AD4BB95}" presName="node" presStyleLbl="revTx" presStyleIdx="3" presStyleCnt="4">
        <dgm:presLayoutVars>
          <dgm:bulletEnabled val="1"/>
        </dgm:presLayoutVars>
      </dgm:prSet>
      <dgm:spPr/>
      <dgm:t>
        <a:bodyPr/>
        <a:lstStyle/>
        <a:p>
          <a:endParaRPr lang="en-US"/>
        </a:p>
      </dgm:t>
    </dgm:pt>
    <dgm:pt modelId="{3F7945D9-C6AF-5540-886D-EE7DA2C71AE5}" type="pres">
      <dgm:prSet presAssocID="{9F185FB5-EA24-AD46-A8ED-04DD07A12EC9}" presName="sibTrans" presStyleLbl="node1" presStyleIdx="3" presStyleCnt="4" custLinFactNeighborX="0" custLinFactNeighborY="-35"/>
      <dgm:spPr/>
      <dgm:t>
        <a:bodyPr/>
        <a:lstStyle/>
        <a:p>
          <a:endParaRPr lang="en-US"/>
        </a:p>
      </dgm:t>
    </dgm:pt>
  </dgm:ptLst>
  <dgm:cxnLst>
    <dgm:cxn modelId="{1897E89B-CA0C-6F42-B28A-2FEA58C69C72}" srcId="{6DE678DE-BAFA-E047-AD57-737B27AFCB06}" destId="{269E8F77-82B0-F944-9636-F5294AD4BB95}" srcOrd="3" destOrd="0" parTransId="{F42C58B4-6366-D347-A50E-00F475977162}" sibTransId="{9F185FB5-EA24-AD46-A8ED-04DD07A12EC9}"/>
    <dgm:cxn modelId="{0B26EE08-B8C2-274C-B10A-12490F3CCA0D}" type="presOf" srcId="{5C1D2969-72D1-6F43-A5A4-0307D7EF5485}" destId="{ADC673D8-2EF1-1F43-803D-D0414465D9D4}" srcOrd="0" destOrd="0" presId="urn:microsoft.com/office/officeart/2005/8/layout/cycle1"/>
    <dgm:cxn modelId="{30ECFED0-4F3A-4742-81BA-657F6FB4FAEA}" type="presOf" srcId="{E56BB492-EF6F-8649-A976-FE33DDA86B4A}" destId="{2395F7FF-DD24-6E43-9820-5D82B3A1DE5A}" srcOrd="0" destOrd="0" presId="urn:microsoft.com/office/officeart/2005/8/layout/cycle1"/>
    <dgm:cxn modelId="{3B3169B5-50B9-0A48-A7BB-8520EB9AC8FB}" type="presOf" srcId="{8D96BBD3-B163-C94A-97D4-E6410E90E59E}" destId="{DC469219-C9B1-6345-A541-79A1BDC6252B}" srcOrd="0" destOrd="0" presId="urn:microsoft.com/office/officeart/2005/8/layout/cycle1"/>
    <dgm:cxn modelId="{8B31BF5C-83EE-B64B-8031-C8C23459A8D4}" type="presOf" srcId="{269E8F77-82B0-F944-9636-F5294AD4BB95}" destId="{7BB66F4A-BE66-CF4F-9C66-DE3C44137FEB}" srcOrd="0" destOrd="0" presId="urn:microsoft.com/office/officeart/2005/8/layout/cycle1"/>
    <dgm:cxn modelId="{37440220-22EB-014A-9B7C-A2D96FBF387C}" type="presOf" srcId="{F734DFEC-245A-1745-9707-CEACD2D26259}" destId="{B513DB68-CCB0-584C-B0C1-60D05C7271DF}" srcOrd="0" destOrd="0" presId="urn:microsoft.com/office/officeart/2005/8/layout/cycle1"/>
    <dgm:cxn modelId="{E8BC1D12-E6E8-8349-B6FD-6795BC813EB3}" type="presOf" srcId="{717E82EE-732B-A642-B69D-A1620A3D2D19}" destId="{BDBA4D43-F7D5-4E45-96B2-A658864E8FAD}" srcOrd="0" destOrd="0" presId="urn:microsoft.com/office/officeart/2005/8/layout/cycle1"/>
    <dgm:cxn modelId="{CC6A3020-4CA5-DC4A-96E3-FD4D72B3A1A9}" type="presOf" srcId="{BFD15AF1-12A8-1B49-9773-456DACB07E6E}" destId="{27E76CC7-344F-AB40-8E38-BCC43B323577}" srcOrd="0" destOrd="0" presId="urn:microsoft.com/office/officeart/2005/8/layout/cycle1"/>
    <dgm:cxn modelId="{313A32A2-7A4D-0F42-A0A3-433A44DCD0E2}" srcId="{6DE678DE-BAFA-E047-AD57-737B27AFCB06}" destId="{8D96BBD3-B163-C94A-97D4-E6410E90E59E}" srcOrd="2" destOrd="0" parTransId="{DB480DC2-9A4A-B042-B7B8-67095AB73579}" sibTransId="{5C1D2969-72D1-6F43-A5A4-0307D7EF5485}"/>
    <dgm:cxn modelId="{EFAF7276-F783-334E-A3FA-DD002C45243A}" srcId="{6DE678DE-BAFA-E047-AD57-737B27AFCB06}" destId="{F734DFEC-245A-1745-9707-CEACD2D26259}" srcOrd="0" destOrd="0" parTransId="{D536AB0C-33A8-9A45-9459-EA8978DC018F}" sibTransId="{717E82EE-732B-A642-B69D-A1620A3D2D19}"/>
    <dgm:cxn modelId="{F94E3165-ACE8-0247-B553-D172EDD1222A}" srcId="{6DE678DE-BAFA-E047-AD57-737B27AFCB06}" destId="{E56BB492-EF6F-8649-A976-FE33DDA86B4A}" srcOrd="1" destOrd="0" parTransId="{840DC97A-CFA8-C040-B497-EC2DB3769097}" sibTransId="{BFD15AF1-12A8-1B49-9773-456DACB07E6E}"/>
    <dgm:cxn modelId="{9063A1F3-3FA6-264C-83BF-84C993462C5A}" type="presOf" srcId="{6DE678DE-BAFA-E047-AD57-737B27AFCB06}" destId="{100B861C-86F5-964F-A6F8-71564618B2E4}" srcOrd="0" destOrd="0" presId="urn:microsoft.com/office/officeart/2005/8/layout/cycle1"/>
    <dgm:cxn modelId="{C71A74E4-3336-834C-99A9-6DF051AFCAF8}" type="presOf" srcId="{9F185FB5-EA24-AD46-A8ED-04DD07A12EC9}" destId="{3F7945D9-C6AF-5540-886D-EE7DA2C71AE5}" srcOrd="0" destOrd="0" presId="urn:microsoft.com/office/officeart/2005/8/layout/cycle1"/>
    <dgm:cxn modelId="{BDFA879B-54FC-8945-8E3D-A2A2A15C3830}" type="presParOf" srcId="{100B861C-86F5-964F-A6F8-71564618B2E4}" destId="{7215C3DE-08D7-AB4E-90F6-875A047A1C4B}" srcOrd="0" destOrd="0" presId="urn:microsoft.com/office/officeart/2005/8/layout/cycle1"/>
    <dgm:cxn modelId="{C7FD35FA-6A9C-7C43-BA12-1B25F195C7D7}" type="presParOf" srcId="{100B861C-86F5-964F-A6F8-71564618B2E4}" destId="{B513DB68-CCB0-584C-B0C1-60D05C7271DF}" srcOrd="1" destOrd="0" presId="urn:microsoft.com/office/officeart/2005/8/layout/cycle1"/>
    <dgm:cxn modelId="{3D304828-2959-BC4B-A25C-2783F83A33BE}" type="presParOf" srcId="{100B861C-86F5-964F-A6F8-71564618B2E4}" destId="{BDBA4D43-F7D5-4E45-96B2-A658864E8FAD}" srcOrd="2" destOrd="0" presId="urn:microsoft.com/office/officeart/2005/8/layout/cycle1"/>
    <dgm:cxn modelId="{AF2B9058-30D3-F340-81F2-2F6B1EEBD484}" type="presParOf" srcId="{100B861C-86F5-964F-A6F8-71564618B2E4}" destId="{C9663FF2-A860-FB44-9AE8-C27F85CDF432}" srcOrd="3" destOrd="0" presId="urn:microsoft.com/office/officeart/2005/8/layout/cycle1"/>
    <dgm:cxn modelId="{72DEDCB5-B9F3-6B4F-A1B4-34A12BC8E83B}" type="presParOf" srcId="{100B861C-86F5-964F-A6F8-71564618B2E4}" destId="{2395F7FF-DD24-6E43-9820-5D82B3A1DE5A}" srcOrd="4" destOrd="0" presId="urn:microsoft.com/office/officeart/2005/8/layout/cycle1"/>
    <dgm:cxn modelId="{A8EDA555-4663-7D4A-8D79-1387C366C89E}" type="presParOf" srcId="{100B861C-86F5-964F-A6F8-71564618B2E4}" destId="{27E76CC7-344F-AB40-8E38-BCC43B323577}" srcOrd="5" destOrd="0" presId="urn:microsoft.com/office/officeart/2005/8/layout/cycle1"/>
    <dgm:cxn modelId="{CC3C0E92-D4DA-1D45-8B31-DACDFA91F48E}" type="presParOf" srcId="{100B861C-86F5-964F-A6F8-71564618B2E4}" destId="{AC740B06-0030-B946-9B0C-08EFED82BF2E}" srcOrd="6" destOrd="0" presId="urn:microsoft.com/office/officeart/2005/8/layout/cycle1"/>
    <dgm:cxn modelId="{27290B4E-9919-2B49-9711-29D1C7379985}" type="presParOf" srcId="{100B861C-86F5-964F-A6F8-71564618B2E4}" destId="{DC469219-C9B1-6345-A541-79A1BDC6252B}" srcOrd="7" destOrd="0" presId="urn:microsoft.com/office/officeart/2005/8/layout/cycle1"/>
    <dgm:cxn modelId="{F8B0FF1C-15E3-274D-A443-1B11FBD49370}" type="presParOf" srcId="{100B861C-86F5-964F-A6F8-71564618B2E4}" destId="{ADC673D8-2EF1-1F43-803D-D0414465D9D4}" srcOrd="8" destOrd="0" presId="urn:microsoft.com/office/officeart/2005/8/layout/cycle1"/>
    <dgm:cxn modelId="{1CB863B1-3602-084A-9270-A4CA17F98541}" type="presParOf" srcId="{100B861C-86F5-964F-A6F8-71564618B2E4}" destId="{7D62FE9B-B25F-8842-8CA2-899DE644DBFB}" srcOrd="9" destOrd="0" presId="urn:microsoft.com/office/officeart/2005/8/layout/cycle1"/>
    <dgm:cxn modelId="{9B018216-A858-D542-BC7B-A6D177266139}" type="presParOf" srcId="{100B861C-86F5-964F-A6F8-71564618B2E4}" destId="{7BB66F4A-BE66-CF4F-9C66-DE3C44137FEB}" srcOrd="10" destOrd="0" presId="urn:microsoft.com/office/officeart/2005/8/layout/cycle1"/>
    <dgm:cxn modelId="{AD64768B-3765-4343-904A-D9654B97523C}" type="presParOf" srcId="{100B861C-86F5-964F-A6F8-71564618B2E4}" destId="{3F7945D9-C6AF-5540-886D-EE7DA2C71AE5}" srcOrd="11"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B3D6C7-F690-904E-8186-F2CD41EE41EF}">
      <dsp:nvSpPr>
        <dsp:cNvPr id="0" name=""/>
        <dsp:cNvSpPr/>
      </dsp:nvSpPr>
      <dsp:spPr>
        <a:xfrm>
          <a:off x="1679749" y="845247"/>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889034"/>
        <a:ext cx="19328" cy="3865"/>
      </dsp:txXfrm>
    </dsp:sp>
    <dsp:sp modelId="{20F42DCE-422E-FA4F-903F-779C5170B58B}">
      <dsp:nvSpPr>
        <dsp:cNvPr id="0" name=""/>
        <dsp:cNvSpPr/>
      </dsp:nvSpPr>
      <dsp:spPr>
        <a:xfrm>
          <a:off x="787"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Environment</a:t>
          </a:r>
          <a:endParaRPr lang="en-US" sz="1900" kern="1200" dirty="0"/>
        </a:p>
      </dsp:txBody>
      <dsp:txXfrm>
        <a:off x="787" y="386738"/>
        <a:ext cx="1680762" cy="1008457"/>
      </dsp:txXfrm>
    </dsp:sp>
    <dsp:sp modelId="{CF201082-C4A5-2543-BC52-59A3F15C9989}">
      <dsp:nvSpPr>
        <dsp:cNvPr id="0" name=""/>
        <dsp:cNvSpPr/>
      </dsp:nvSpPr>
      <dsp:spPr>
        <a:xfrm>
          <a:off x="841168" y="1393395"/>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1569450"/>
        <a:ext cx="105158" cy="3865"/>
      </dsp:txXfrm>
    </dsp:sp>
    <dsp:sp modelId="{158690B8-FBA3-7D48-9BD6-FA4A874E70B6}">
      <dsp:nvSpPr>
        <dsp:cNvPr id="0" name=""/>
        <dsp:cNvSpPr/>
      </dsp:nvSpPr>
      <dsp:spPr>
        <a:xfrm>
          <a:off x="2068125"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Risk Assessment</a:t>
          </a:r>
          <a:endParaRPr lang="en-US" sz="1900" kern="1200" dirty="0"/>
        </a:p>
      </dsp:txBody>
      <dsp:txXfrm>
        <a:off x="2068125" y="386738"/>
        <a:ext cx="1680762" cy="1008457"/>
      </dsp:txXfrm>
    </dsp:sp>
    <dsp:sp modelId="{21347B1B-BD9C-7442-A84E-0D6064E9FF31}">
      <dsp:nvSpPr>
        <dsp:cNvPr id="0" name=""/>
        <dsp:cNvSpPr/>
      </dsp:nvSpPr>
      <dsp:spPr>
        <a:xfrm>
          <a:off x="1679749" y="2240279"/>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2284067"/>
        <a:ext cx="19328" cy="3865"/>
      </dsp:txXfrm>
    </dsp:sp>
    <dsp:sp modelId="{13405B59-9C11-0E4F-B46A-4285D4E4B999}">
      <dsp:nvSpPr>
        <dsp:cNvPr id="0" name=""/>
        <dsp:cNvSpPr/>
      </dsp:nvSpPr>
      <dsp:spPr>
        <a:xfrm>
          <a:off x="787"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Activities</a:t>
          </a:r>
          <a:endParaRPr lang="en-US" sz="1900" kern="1200" dirty="0"/>
        </a:p>
      </dsp:txBody>
      <dsp:txXfrm>
        <a:off x="787" y="1781771"/>
        <a:ext cx="1680762" cy="1008457"/>
      </dsp:txXfrm>
    </dsp:sp>
    <dsp:sp modelId="{6352AF72-BF09-7442-A26B-CC6CFC5E9353}">
      <dsp:nvSpPr>
        <dsp:cNvPr id="0" name=""/>
        <dsp:cNvSpPr/>
      </dsp:nvSpPr>
      <dsp:spPr>
        <a:xfrm>
          <a:off x="841168" y="2788428"/>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2964483"/>
        <a:ext cx="105158" cy="3865"/>
      </dsp:txXfrm>
    </dsp:sp>
    <dsp:sp modelId="{A438F2E4-B26D-1F4A-9F21-D54B946A7E6F}">
      <dsp:nvSpPr>
        <dsp:cNvPr id="0" name=""/>
        <dsp:cNvSpPr/>
      </dsp:nvSpPr>
      <dsp:spPr>
        <a:xfrm>
          <a:off x="2068125"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Information and Communication</a:t>
          </a:r>
          <a:endParaRPr lang="en-US" sz="1900" kern="1200" dirty="0"/>
        </a:p>
      </dsp:txBody>
      <dsp:txXfrm>
        <a:off x="2068125" y="1781771"/>
        <a:ext cx="1680762" cy="1008457"/>
      </dsp:txXfrm>
    </dsp:sp>
    <dsp:sp modelId="{9062524F-4648-C74E-97CC-699C186AFC6B}">
      <dsp:nvSpPr>
        <dsp:cNvPr id="0" name=""/>
        <dsp:cNvSpPr/>
      </dsp:nvSpPr>
      <dsp:spPr>
        <a:xfrm>
          <a:off x="787" y="3176804"/>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Monitoring</a:t>
          </a:r>
          <a:endParaRPr lang="en-US" sz="1900" kern="1200" dirty="0"/>
        </a:p>
      </dsp:txBody>
      <dsp:txXfrm>
        <a:off x="787" y="3176804"/>
        <a:ext cx="1680762" cy="100845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13DB68-CCB0-584C-B0C1-60D05C7271DF}">
      <dsp:nvSpPr>
        <dsp:cNvPr id="0" name=""/>
        <dsp:cNvSpPr/>
      </dsp:nvSpPr>
      <dsp:spPr>
        <a:xfrm>
          <a:off x="3414971" y="99828"/>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Plan &amp; Organize</a:t>
          </a:r>
          <a:endParaRPr lang="en-US" sz="3000" kern="1200" dirty="0"/>
        </a:p>
      </dsp:txBody>
      <dsp:txXfrm>
        <a:off x="3414971" y="99828"/>
        <a:ext cx="1590600" cy="1590600"/>
      </dsp:txXfrm>
    </dsp:sp>
    <dsp:sp modelId="{BDBA4D43-F7D5-4E45-96B2-A658864E8FAD}">
      <dsp:nvSpPr>
        <dsp:cNvPr id="0" name=""/>
        <dsp:cNvSpPr/>
      </dsp:nvSpPr>
      <dsp:spPr>
        <a:xfrm>
          <a:off x="608377" y="-1222"/>
          <a:ext cx="4498244" cy="4498244"/>
        </a:xfrm>
        <a:prstGeom prst="circularArrow">
          <a:avLst>
            <a:gd name="adj1" fmla="val 6895"/>
            <a:gd name="adj2" fmla="val 464815"/>
            <a:gd name="adj3" fmla="val 551677"/>
            <a:gd name="adj4" fmla="val 205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2395F7FF-DD24-6E43-9820-5D82B3A1DE5A}">
      <dsp:nvSpPr>
        <dsp:cNvPr id="0" name=""/>
        <dsp:cNvSpPr/>
      </dsp:nvSpPr>
      <dsp:spPr>
        <a:xfrm>
          <a:off x="3414971" y="2805371"/>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Acquire &amp; Implement</a:t>
          </a:r>
          <a:endParaRPr lang="en-US" sz="3000" kern="1200" dirty="0"/>
        </a:p>
      </dsp:txBody>
      <dsp:txXfrm>
        <a:off x="3414971" y="2805371"/>
        <a:ext cx="1590600" cy="1590600"/>
      </dsp:txXfrm>
    </dsp:sp>
    <dsp:sp modelId="{27E76CC7-344F-AB40-8E38-BCC43B323577}">
      <dsp:nvSpPr>
        <dsp:cNvPr id="0" name=""/>
        <dsp:cNvSpPr/>
      </dsp:nvSpPr>
      <dsp:spPr>
        <a:xfrm>
          <a:off x="608377" y="-1222"/>
          <a:ext cx="4498244" cy="4498244"/>
        </a:xfrm>
        <a:prstGeom prst="circularArrow">
          <a:avLst>
            <a:gd name="adj1" fmla="val 6895"/>
            <a:gd name="adj2" fmla="val 464815"/>
            <a:gd name="adj3" fmla="val 5951677"/>
            <a:gd name="adj4" fmla="val 43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DC469219-C9B1-6345-A541-79A1BDC6252B}">
      <dsp:nvSpPr>
        <dsp:cNvPr id="0" name=""/>
        <dsp:cNvSpPr/>
      </dsp:nvSpPr>
      <dsp:spPr>
        <a:xfrm>
          <a:off x="709428" y="2805371"/>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Deliver &amp; Support</a:t>
          </a:r>
          <a:endParaRPr lang="en-US" sz="3000" kern="1200" dirty="0"/>
        </a:p>
      </dsp:txBody>
      <dsp:txXfrm>
        <a:off x="709428" y="2805371"/>
        <a:ext cx="1590600" cy="1590600"/>
      </dsp:txXfrm>
    </dsp:sp>
    <dsp:sp modelId="{ADC673D8-2EF1-1F43-803D-D0414465D9D4}">
      <dsp:nvSpPr>
        <dsp:cNvPr id="0" name=""/>
        <dsp:cNvSpPr/>
      </dsp:nvSpPr>
      <dsp:spPr>
        <a:xfrm>
          <a:off x="608377" y="-1222"/>
          <a:ext cx="4498244" cy="4498244"/>
        </a:xfrm>
        <a:prstGeom prst="circularArrow">
          <a:avLst>
            <a:gd name="adj1" fmla="val 6895"/>
            <a:gd name="adj2" fmla="val 464815"/>
            <a:gd name="adj3" fmla="val 11351677"/>
            <a:gd name="adj4" fmla="val 97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7BB66F4A-BE66-CF4F-9C66-DE3C44137FEB}">
      <dsp:nvSpPr>
        <dsp:cNvPr id="0" name=""/>
        <dsp:cNvSpPr/>
      </dsp:nvSpPr>
      <dsp:spPr>
        <a:xfrm>
          <a:off x="709428" y="99828"/>
          <a:ext cx="1590600" cy="159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Monitor &amp; Evaluate</a:t>
          </a:r>
          <a:endParaRPr lang="en-US" sz="3000" kern="1200" dirty="0"/>
        </a:p>
      </dsp:txBody>
      <dsp:txXfrm>
        <a:off x="709428" y="99828"/>
        <a:ext cx="1590600" cy="1590600"/>
      </dsp:txXfrm>
    </dsp:sp>
    <dsp:sp modelId="{3F7945D9-C6AF-5540-886D-EE7DA2C71AE5}">
      <dsp:nvSpPr>
        <dsp:cNvPr id="0" name=""/>
        <dsp:cNvSpPr/>
      </dsp:nvSpPr>
      <dsp:spPr>
        <a:xfrm>
          <a:off x="608377" y="-2796"/>
          <a:ext cx="4498244" cy="4498244"/>
        </a:xfrm>
        <a:prstGeom prst="circularArrow">
          <a:avLst>
            <a:gd name="adj1" fmla="val 6895"/>
            <a:gd name="adj2" fmla="val 464815"/>
            <a:gd name="adj3" fmla="val 16751677"/>
            <a:gd name="adj4" fmla="val 15183508"/>
            <a:gd name="adj5" fmla="val 8045"/>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F89826-5272-7447-840B-91B1B511C208}" type="datetimeFigureOut">
              <a:rPr lang="en-US" smtClean="0"/>
              <a:pPr/>
              <a:t>11/27/13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B25FFD-9CA9-8947-B8EF-B63B772C1D3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70617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5BA0D-C103-7F4E-B81A-44E55C083772}" type="datetimeFigureOut">
              <a:rPr lang="en-US" smtClean="0"/>
              <a:pPr/>
              <a:t>11/27/13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7C9B13-7252-894E-BA95-F0F24904F2F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7505673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7C9B13-7252-894E-BA95-F0F24904F2F2}" type="slidenum">
              <a:rPr lang="en-US" smtClean="0"/>
              <a:pPr/>
              <a:t>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39185024"/>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Cloud</a:t>
            </a:r>
            <a:r>
              <a:rPr lang="en-US" baseline="0" dirty="0" smtClean="0"/>
              <a:t> computing allows you/organization to access resources (IT) and applications from anywhere/anytime.</a:t>
            </a:r>
            <a:endParaRPr lang="en-US" dirty="0" smtClean="0"/>
          </a:p>
          <a:p>
            <a:r>
              <a:rPr lang="en-US" dirty="0" smtClean="0"/>
              <a:t>Ability</a:t>
            </a:r>
            <a:r>
              <a:rPr lang="en-US" baseline="0" dirty="0" smtClean="0"/>
              <a:t> to meet increasing IT demands without increasing investments in IT.  Instantly acquire resources you need (easy scaling), more bank for the $, common platforms (easier standardization), decreased need for internal IT personnel.</a:t>
            </a:r>
            <a:endParaRPr lang="en-US" dirty="0"/>
          </a:p>
        </p:txBody>
      </p:sp>
      <p:sp>
        <p:nvSpPr>
          <p:cNvPr id="4" name="Slide Number Placeholder 3"/>
          <p:cNvSpPr>
            <a:spLocks noGrp="1"/>
          </p:cNvSpPr>
          <p:nvPr>
            <p:ph type="sldNum" sz="quarter" idx="10"/>
          </p:nvPr>
        </p:nvSpPr>
        <p:spPr/>
        <p:txBody>
          <a:bodyPr/>
          <a:lstStyle/>
          <a:p>
            <a:fld id="{047C9B13-7252-894E-BA95-F0F24904F2F2}" type="slidenum">
              <a:rPr lang="en-US" smtClean="0"/>
              <a:pPr/>
              <a:t>94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Disruptive</a:t>
            </a:r>
            <a:r>
              <a:rPr lang="en-US" baseline="0" dirty="0" smtClean="0"/>
              <a:t> Force (lowers barriers of entry); Same risk ecosystem (risk of CSP and co-tenants are your risks); Lack of transparency; Reliability/Performance; Vendor lock-in/no application portability; Security/Compliance concerns; High Value Targets (think Amazon); Data leakage; internal IT morale/change; Viability of CSP</a:t>
            </a:r>
            <a:endParaRPr lang="en-US" dirty="0"/>
          </a:p>
        </p:txBody>
      </p:sp>
      <p:sp>
        <p:nvSpPr>
          <p:cNvPr id="4" name="Slide Number Placeholder 3"/>
          <p:cNvSpPr>
            <a:spLocks noGrp="1"/>
          </p:cNvSpPr>
          <p:nvPr>
            <p:ph type="sldNum" sz="quarter" idx="10"/>
          </p:nvPr>
        </p:nvSpPr>
        <p:spPr/>
        <p:txBody>
          <a:bodyPr/>
          <a:lstStyle/>
          <a:p>
            <a:fld id="{047C9B13-7252-894E-BA95-F0F24904F2F2}" type="slidenum">
              <a:rPr lang="en-US" smtClean="0"/>
              <a:pPr/>
              <a:t>95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 the</a:t>
            </a:r>
            <a:r>
              <a:rPr lang="en-US" baseline="0" dirty="0" smtClean="0"/>
              <a:t> company in public or hybrid cloud solutions relies on 3</a:t>
            </a:r>
            <a:r>
              <a:rPr lang="en-US" baseline="30000" dirty="0" smtClean="0"/>
              <a:t>rd</a:t>
            </a:r>
            <a:r>
              <a:rPr lang="en-US" baseline="0" dirty="0" smtClean="0"/>
              <a:t> party controls, they usually must adjust their risk tolerance to accept the increased inherent risk.</a:t>
            </a:r>
            <a:endParaRPr lang="en-US" dirty="0"/>
          </a:p>
        </p:txBody>
      </p:sp>
      <p:sp>
        <p:nvSpPr>
          <p:cNvPr id="4" name="Slide Number Placeholder 3"/>
          <p:cNvSpPr>
            <a:spLocks noGrp="1"/>
          </p:cNvSpPr>
          <p:nvPr>
            <p:ph type="sldNum" sz="quarter" idx="10"/>
          </p:nvPr>
        </p:nvSpPr>
        <p:spPr/>
        <p:txBody>
          <a:bodyPr/>
          <a:lstStyle/>
          <a:p>
            <a:fld id="{047C9B13-7252-894E-BA95-F0F24904F2F2}" type="slidenum">
              <a:rPr lang="en-US" smtClean="0"/>
              <a:pPr/>
              <a:t>97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656748"/>
          </a:xfrm>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19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36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40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656748"/>
          </a:xfrm>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43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CC6CBEB-7E74-194D-967D-59358CC0F9A6}" type="datetime1">
              <a:rPr lang="en-US" smtClean="0"/>
              <a:pPr/>
              <a:t>11/27/13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3F08C14-659A-7840-81AD-CE50777F30A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E5D75A-52A1-104E-89AF-A64C1018E2B6}" type="datetime1">
              <a:rPr lang="en-US" smtClean="0"/>
              <a:pPr/>
              <a:t>11/27/13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72656C-5B0A-7245-A55C-E26623D96164}" type="datetime1">
              <a:rPr lang="en-US" smtClean="0"/>
              <a:pPr/>
              <a:t>11/27/13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4BD1E14-77FE-B34F-8116-B4C5EC9A8993}" type="datetime1">
              <a:rPr lang="en-US" smtClean="0"/>
              <a:pPr/>
              <a:t>11/27/13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5829C1-0610-5D41-9047-87DF47888535}" type="datetime1">
              <a:rPr lang="en-US" smtClean="0"/>
              <a:pPr/>
              <a:t>11/27/13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800C8D3-17EA-AC4E-B389-919BE580CAF3}" type="datetime1">
              <a:rPr lang="en-US" smtClean="0"/>
              <a:pPr/>
              <a:t>11/27/13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3F8440E-EF49-5E44-B722-78635138071F}" type="datetime1">
              <a:rPr lang="en-US" smtClean="0"/>
              <a:pPr/>
              <a:t>11/27/13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BE5529-A154-924D-8F9D-2CA4B164DEA2}" type="datetime1">
              <a:rPr lang="en-US" smtClean="0"/>
              <a:pPr/>
              <a:t>11/27/13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7929D6-514C-1E41-B6DB-C9A5BFA0B5D2}" type="datetime1">
              <a:rPr lang="en-US" smtClean="0"/>
              <a:pPr/>
              <a:t>11/27/13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1A40AC-BAE4-4440-AE44-39EC2B94D848}" type="datetime1">
              <a:rPr lang="en-US" smtClean="0"/>
              <a:pPr/>
              <a:t>11/27/13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2C209F-1AFE-2748-A583-F3F076D8148D}" type="datetime1">
              <a:rPr lang="en-US" smtClean="0"/>
              <a:pPr/>
              <a:t>11/27/13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399C2C7-03C1-6449-9FB0-93FEC57F0CF7}" type="datetime1">
              <a:rPr lang="en-US" smtClean="0"/>
              <a:pPr/>
              <a:t>11/27/13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3F08C14-659A-7840-81AD-CE50777F30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ft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so.org"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8.xml"/><Relationship Id="rId2" Type="http://schemas.openxmlformats.org/officeDocument/2006/relationships/diagramData" Target="../diagrams/data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loomberg.com/news/2013-04-10/sec-urged-to-give-stronger-guidance-on-cyber-disclosure.html" TargetMode="Externa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loomberg.com/news/2013-05-13/sec-chairman-reviewing-company-cybersecurity-disclosures.html" TargetMode="Externa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hyperlink" Target="http://www.corefino.com/home" TargetMode="External"/><Relationship Id="rId4" Type="http://schemas.openxmlformats.org/officeDocument/2006/relationships/hyperlink" Target="https://www.heroku.com" TargetMode="External"/><Relationship Id="rId5" Type="http://schemas.openxmlformats.org/officeDocument/2006/relationships/hyperlink" Target="http://convergence.sprint.com/cloudcompute.aspx" TargetMode="External"/><Relationship Id="rId6" Type="http://schemas.openxmlformats.org/officeDocument/2006/relationships/hyperlink" Target="http://aws.amazon.com"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How To</a:t>
            </a:r>
          </a:p>
          <a:p>
            <a:r>
              <a:rPr lang="en-US" dirty="0" smtClean="0"/>
              <a:t>Do Security Planning and Implementation</a:t>
            </a:r>
            <a:endParaRPr lang="en-US" dirty="0"/>
          </a:p>
        </p:txBody>
      </p:sp>
      <p:sp>
        <p:nvSpPr>
          <p:cNvPr id="4" name="Title 3"/>
          <p:cNvSpPr>
            <a:spLocks noGrp="1"/>
          </p:cNvSpPr>
          <p:nvPr>
            <p:ph type="ctrTitle"/>
          </p:nvPr>
        </p:nvSpPr>
        <p:spPr/>
        <p:txBody>
          <a:bodyPr>
            <a:noAutofit/>
          </a:bodyPr>
          <a:lstStyle/>
          <a:p>
            <a:r>
              <a:rPr lang="en-US" sz="3000" dirty="0" smtClean="0"/>
              <a:t>IT Security</a:t>
            </a:r>
            <a:br>
              <a:rPr lang="en-US" sz="3000" dirty="0" smtClean="0"/>
            </a:br>
            <a:r>
              <a:rPr lang="en-US" sz="3000" dirty="0" smtClean="0"/>
              <a:t>Compliance, Standards, Frameworks, Guidelines</a:t>
            </a:r>
            <a:br>
              <a:rPr lang="en-US" sz="3000" dirty="0" smtClean="0"/>
            </a:br>
            <a:endParaRPr lang="en-US" sz="3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Title 4"/>
          <p:cNvSpPr>
            <a:spLocks noGrp="1"/>
          </p:cNvSpPr>
          <p:nvPr>
            <p:ph type="title"/>
          </p:nvPr>
        </p:nvSpPr>
        <p:spPr/>
        <p:txBody>
          <a:bodyPr/>
          <a:lstStyle/>
          <a:p>
            <a:r>
              <a:rPr lang="en-US" dirty="0" smtClean="0"/>
              <a:t>Control Environment Factors</a:t>
            </a:r>
          </a:p>
        </p:txBody>
      </p:sp>
      <p:sp>
        <p:nvSpPr>
          <p:cNvPr id="136195" name="Content Placeholder 1"/>
          <p:cNvSpPr>
            <a:spLocks noGrp="1"/>
          </p:cNvSpPr>
          <p:nvPr>
            <p:ph sz="quarter" idx="1"/>
          </p:nvPr>
        </p:nvSpPr>
        <p:spPr/>
        <p:txBody>
          <a:bodyPr/>
          <a:lstStyle/>
          <a:p>
            <a:r>
              <a:rPr lang="en-US" dirty="0" smtClean="0"/>
              <a:t>Integrity</a:t>
            </a:r>
          </a:p>
          <a:p>
            <a:r>
              <a:rPr lang="en-US" dirty="0" smtClean="0"/>
              <a:t>Ethical values and competence of the entity's people</a:t>
            </a:r>
          </a:p>
          <a:p>
            <a:r>
              <a:rPr lang="en-US" dirty="0" smtClean="0"/>
              <a:t>Management's philosophy and operating style</a:t>
            </a:r>
          </a:p>
          <a:p>
            <a:r>
              <a:rPr lang="en-US" dirty="0" smtClean="0"/>
              <a:t>How management assigns authority and responsibility, and organizes and develops its people</a:t>
            </a:r>
          </a:p>
          <a:p>
            <a:r>
              <a:rPr lang="en-US" dirty="0" smtClean="0"/>
              <a:t>Attention and direction provided by the board of directors.</a:t>
            </a:r>
          </a:p>
          <a:p>
            <a:endParaRPr lang="en-US" dirty="0" smtClean="0"/>
          </a:p>
          <a:p>
            <a:r>
              <a:rPr lang="en-US" dirty="0" smtClean="0"/>
              <a:t>This environment sets the </a:t>
            </a:r>
            <a:r>
              <a:rPr lang="en-US" dirty="0" smtClean="0">
                <a:solidFill>
                  <a:srgbClr val="FF0000"/>
                </a:solidFill>
              </a:rPr>
              <a:t>culture </a:t>
            </a:r>
            <a:r>
              <a:rPr lang="en-US" dirty="0" smtClean="0"/>
              <a:t>within the organization – very much top-down</a:t>
            </a:r>
          </a:p>
          <a:p>
            <a:endParaRPr lang="en-US" dirty="0"/>
          </a:p>
          <a:p>
            <a:pPr lvl="1"/>
            <a:endParaRPr lang="en-US" dirty="0"/>
          </a:p>
        </p:txBody>
      </p:sp>
      <p:sp>
        <p:nvSpPr>
          <p:cNvPr id="6" name="Date Placeholder 5"/>
          <p:cNvSpPr>
            <a:spLocks noGrp="1"/>
          </p:cNvSpPr>
          <p:nvPr>
            <p:ph type="dt" sz="half" idx="10"/>
          </p:nvPr>
        </p:nvSpPr>
        <p:spPr/>
        <p:txBody>
          <a:bodyPr/>
          <a:lstStyle/>
          <a:p>
            <a:fld id="{8BB6BF15-3155-7249-9D0C-8576F4283232}"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10</a:t>
            </a:fld>
            <a:endParaRPr lang="en-US"/>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Unauthorized Cloud Activity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100</a:t>
            </a:fld>
            <a:endParaRPr lang="en-US"/>
          </a:p>
        </p:txBody>
      </p:sp>
      <p:sp>
        <p:nvSpPr>
          <p:cNvPr id="5" name="Content Placeholder 4"/>
          <p:cNvSpPr>
            <a:spLocks noGrp="1"/>
          </p:cNvSpPr>
          <p:nvPr>
            <p:ph sz="quarter" idx="1"/>
          </p:nvPr>
        </p:nvSpPr>
        <p:spPr/>
        <p:txBody>
          <a:bodyPr/>
          <a:lstStyle/>
          <a:p>
            <a:r>
              <a:rPr lang="en-US" dirty="0" smtClean="0"/>
              <a:t>Establish a cloud usage policy; communicate it</a:t>
            </a:r>
          </a:p>
          <a:p>
            <a:r>
              <a:rPr lang="en-US" dirty="0" smtClean="0"/>
              <a:t>Create/Update policy indicating who can authorize cloud computing</a:t>
            </a:r>
          </a:p>
          <a:p>
            <a:r>
              <a:rPr lang="en-US" dirty="0" smtClean="0"/>
              <a:t>Identify approved cloud vendors</a:t>
            </a:r>
          </a:p>
          <a:p>
            <a:r>
              <a:rPr lang="en-US" dirty="0" smtClean="0"/>
              <a:t>Define policy and communication guidance which cover management of </a:t>
            </a:r>
            <a:r>
              <a:rPr lang="en-US" dirty="0" err="1" smtClean="0"/>
              <a:t>CSPs</a:t>
            </a:r>
            <a:endParaRPr lang="en-US" dirty="0"/>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Lack of Transparency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101</a:t>
            </a:fld>
            <a:endParaRPr lang="en-US"/>
          </a:p>
        </p:txBody>
      </p:sp>
      <p:sp>
        <p:nvSpPr>
          <p:cNvPr id="5" name="Content Placeholder 4"/>
          <p:cNvSpPr>
            <a:spLocks noGrp="1"/>
          </p:cNvSpPr>
          <p:nvPr>
            <p:ph sz="quarter" idx="1"/>
          </p:nvPr>
        </p:nvSpPr>
        <p:spPr/>
        <p:txBody>
          <a:bodyPr/>
          <a:lstStyle/>
          <a:p>
            <a:r>
              <a:rPr lang="en-US" dirty="0" smtClean="0"/>
              <a:t>Obtain and review Service Organization Control reports (if CSP creates them)</a:t>
            </a:r>
          </a:p>
          <a:p>
            <a:r>
              <a:rPr lang="en-US" dirty="0" smtClean="0"/>
              <a:t>Control related inquiries as part of due-diligence</a:t>
            </a:r>
          </a:p>
          <a:p>
            <a:r>
              <a:rPr lang="en-US" dirty="0" smtClean="0"/>
              <a:t>Request right-to-audit</a:t>
            </a:r>
          </a:p>
          <a:p>
            <a:r>
              <a:rPr lang="en-US" dirty="0" smtClean="0"/>
              <a:t>Require independent audit reports</a:t>
            </a:r>
          </a:p>
          <a:p>
            <a:pPr lvl="1"/>
            <a:r>
              <a:rPr lang="en-US" dirty="0" smtClean="0"/>
              <a:t>SSAE 16</a:t>
            </a:r>
          </a:p>
          <a:p>
            <a:pPr lvl="1"/>
            <a:r>
              <a:rPr lang="en-US" dirty="0" smtClean="0"/>
              <a:t>SOC 3</a:t>
            </a:r>
          </a:p>
          <a:p>
            <a:endParaRPr lang="en-US" dirty="0" smtClean="0"/>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Security, Compliance, Data Leakage &amp; Jurisdiction</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102</a:t>
            </a:fld>
            <a:endParaRPr lang="en-US"/>
          </a:p>
        </p:txBody>
      </p:sp>
      <p:sp>
        <p:nvSpPr>
          <p:cNvPr id="5" name="Content Placeholder 4"/>
          <p:cNvSpPr>
            <a:spLocks noGrp="1"/>
          </p:cNvSpPr>
          <p:nvPr>
            <p:ph sz="quarter" idx="1"/>
          </p:nvPr>
        </p:nvSpPr>
        <p:spPr/>
        <p:txBody>
          <a:bodyPr/>
          <a:lstStyle/>
          <a:p>
            <a:r>
              <a:rPr lang="en-US" dirty="0" smtClean="0"/>
              <a:t>Contractual language needs to assure CSP is in compliance</a:t>
            </a:r>
          </a:p>
          <a:p>
            <a:r>
              <a:rPr lang="en-US" dirty="0" smtClean="0"/>
              <a:t>Contract terms related to country location of CSP</a:t>
            </a:r>
          </a:p>
          <a:p>
            <a:r>
              <a:rPr lang="en-US" dirty="0" smtClean="0"/>
              <a:t>Have effective data classification policies</a:t>
            </a:r>
          </a:p>
          <a:p>
            <a:pPr lvl="1"/>
            <a:r>
              <a:rPr lang="en-US" dirty="0" smtClean="0"/>
              <a:t>Map legal, regulatory, IP and security to types of data</a:t>
            </a:r>
          </a:p>
          <a:p>
            <a:pPr lvl="1"/>
            <a:r>
              <a:rPr lang="en-US" dirty="0" smtClean="0"/>
              <a:t>Determine sensitivity of data</a:t>
            </a:r>
          </a:p>
          <a:p>
            <a:pPr lvl="1"/>
            <a:r>
              <a:rPr lang="en-US" dirty="0" smtClean="0"/>
              <a:t>Establish requirements for transmission of data</a:t>
            </a:r>
          </a:p>
          <a:p>
            <a:pPr lvl="1"/>
            <a:r>
              <a:rPr lang="en-US" dirty="0" smtClean="0"/>
              <a:t>Identify data owners (data access decisions)</a:t>
            </a: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Relinquishing Direct Control</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103</a:t>
            </a:fld>
            <a:endParaRPr lang="en-US"/>
          </a:p>
        </p:txBody>
      </p:sp>
      <p:sp>
        <p:nvSpPr>
          <p:cNvPr id="5" name="Content Placeholder 4"/>
          <p:cNvSpPr>
            <a:spLocks noGrp="1"/>
          </p:cNvSpPr>
          <p:nvPr>
            <p:ph sz="quarter" idx="1"/>
          </p:nvPr>
        </p:nvSpPr>
        <p:spPr/>
        <p:txBody>
          <a:bodyPr/>
          <a:lstStyle/>
          <a:p>
            <a:r>
              <a:rPr lang="en-US" dirty="0" smtClean="0"/>
              <a:t>Increase monitoring controls</a:t>
            </a:r>
          </a:p>
          <a:p>
            <a:r>
              <a:rPr lang="en-US" dirty="0" smtClean="0"/>
              <a:t>Incorporate Complementary User Entity Controls (from CSP) into organizations control environment</a:t>
            </a:r>
          </a:p>
          <a:p>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Reliability, Performance, High-Value Target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104</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Incident Management</a:t>
            </a:r>
          </a:p>
          <a:p>
            <a:pPr lvl="1"/>
            <a:r>
              <a:rPr lang="en-US" dirty="0" smtClean="0"/>
              <a:t>CSP incident response capability</a:t>
            </a:r>
          </a:p>
          <a:p>
            <a:pPr lvl="1"/>
            <a:r>
              <a:rPr lang="en-US" dirty="0" smtClean="0"/>
              <a:t>Organization incident response needs to be updated</a:t>
            </a:r>
          </a:p>
          <a:p>
            <a:r>
              <a:rPr lang="en-US" dirty="0" smtClean="0"/>
              <a:t>System Failures</a:t>
            </a:r>
          </a:p>
          <a:p>
            <a:pPr lvl="1"/>
            <a:r>
              <a:rPr lang="en-US" dirty="0" smtClean="0"/>
              <a:t>Back-up </a:t>
            </a:r>
            <a:r>
              <a:rPr lang="en-US" dirty="0" err="1" smtClean="0"/>
              <a:t>CSPs</a:t>
            </a:r>
            <a:r>
              <a:rPr lang="en-US" dirty="0" smtClean="0"/>
              <a:t> (see disaster recovery/business continuity)</a:t>
            </a:r>
          </a:p>
          <a:p>
            <a:pPr lvl="1"/>
            <a:r>
              <a:rPr lang="en-US" dirty="0" smtClean="0"/>
              <a:t>Monitor system availability</a:t>
            </a:r>
          </a:p>
          <a:p>
            <a:pPr lvl="1"/>
            <a:r>
              <a:rPr lang="en-US" dirty="0" smtClean="0"/>
              <a:t>Implement automated tools which provide resources on demand from another CSP (see back-up CSP)</a:t>
            </a:r>
          </a:p>
          <a:p>
            <a:pPr lvl="1"/>
            <a:r>
              <a:rPr lang="en-US" dirty="0" smtClean="0"/>
              <a:t>Review service-level agreement</a:t>
            </a:r>
          </a:p>
          <a:p>
            <a:r>
              <a:rPr lang="en-US" dirty="0" smtClean="0"/>
              <a:t>Cyber Attacks</a:t>
            </a:r>
          </a:p>
          <a:p>
            <a:pPr lvl="1"/>
            <a:r>
              <a:rPr lang="en-US" dirty="0" smtClean="0"/>
              <a:t>Host only non-essential/sensitive data on CSP</a:t>
            </a:r>
          </a:p>
          <a:p>
            <a:pPr lvl="1"/>
            <a:r>
              <a:rPr lang="en-US" dirty="0" smtClean="0"/>
              <a:t>Deploy encryption</a:t>
            </a:r>
          </a:p>
          <a:p>
            <a:pPr lvl="1"/>
            <a:r>
              <a:rPr lang="en-US" dirty="0" smtClean="0"/>
              <a:t>Have a defined fail-over strategy (see back-up CSP)</a:t>
            </a:r>
          </a:p>
          <a:p>
            <a:endParaRPr lang="en-US" dirty="0"/>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Noncompliance with Regulations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105</a:t>
            </a:fld>
            <a:endParaRPr lang="en-US"/>
          </a:p>
        </p:txBody>
      </p:sp>
      <p:sp>
        <p:nvSpPr>
          <p:cNvPr id="5" name="Content Placeholder 4"/>
          <p:cNvSpPr>
            <a:spLocks noGrp="1"/>
          </p:cNvSpPr>
          <p:nvPr>
            <p:ph sz="quarter" idx="1"/>
          </p:nvPr>
        </p:nvSpPr>
        <p:spPr/>
        <p:txBody>
          <a:bodyPr/>
          <a:lstStyle/>
          <a:p>
            <a:r>
              <a:rPr lang="en-US" dirty="0" smtClean="0"/>
              <a:t>Store certain data within certain countries/jurisdictions</a:t>
            </a: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Vendor Lock-In</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106</a:t>
            </a:fld>
            <a:endParaRPr lang="en-US"/>
          </a:p>
        </p:txBody>
      </p:sp>
      <p:sp>
        <p:nvSpPr>
          <p:cNvPr id="5" name="Content Placeholder 4"/>
          <p:cNvSpPr>
            <a:spLocks noGrp="1"/>
          </p:cNvSpPr>
          <p:nvPr>
            <p:ph sz="quarter" idx="1"/>
          </p:nvPr>
        </p:nvSpPr>
        <p:spPr/>
        <p:txBody>
          <a:bodyPr/>
          <a:lstStyle/>
          <a:p>
            <a:r>
              <a:rPr lang="en-US" dirty="0" smtClean="0"/>
              <a:t>Develop an Exit Strategy</a:t>
            </a:r>
          </a:p>
          <a:p>
            <a:pPr lvl="1"/>
            <a:r>
              <a:rPr lang="en-US" dirty="0" smtClean="0"/>
              <a:t>Make sure it is up-to-date</a:t>
            </a:r>
            <a:endParaRPr lang="en-US" dirty="0"/>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Noncompliance with Disclosure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107</a:t>
            </a:fld>
            <a:endParaRPr lang="en-US"/>
          </a:p>
        </p:txBody>
      </p:sp>
      <p:sp>
        <p:nvSpPr>
          <p:cNvPr id="5" name="Content Placeholder 4"/>
          <p:cNvSpPr>
            <a:spLocks noGrp="1"/>
          </p:cNvSpPr>
          <p:nvPr>
            <p:ph sz="quarter" idx="1"/>
          </p:nvPr>
        </p:nvSpPr>
        <p:spPr/>
        <p:txBody>
          <a:bodyPr/>
          <a:lstStyle/>
          <a:p>
            <a:r>
              <a:rPr lang="en-US" dirty="0" smtClean="0"/>
              <a:t>What (if any) new/additional disclosures must a public company include in its financial reports?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Title 4"/>
          <p:cNvSpPr>
            <a:spLocks noGrp="1"/>
          </p:cNvSpPr>
          <p:nvPr>
            <p:ph type="title"/>
          </p:nvPr>
        </p:nvSpPr>
        <p:spPr/>
        <p:txBody>
          <a:bodyPr/>
          <a:lstStyle/>
          <a:p>
            <a:r>
              <a:rPr lang="en-US" dirty="0" smtClean="0"/>
              <a:t>Risk Assessment</a:t>
            </a:r>
          </a:p>
        </p:txBody>
      </p:sp>
      <p:sp>
        <p:nvSpPr>
          <p:cNvPr id="137219" name="Content Placeholder 1"/>
          <p:cNvSpPr>
            <a:spLocks noGrp="1"/>
          </p:cNvSpPr>
          <p:nvPr>
            <p:ph sz="quarter" idx="1"/>
          </p:nvPr>
        </p:nvSpPr>
        <p:spPr/>
        <p:txBody>
          <a:bodyPr/>
          <a:lstStyle/>
          <a:p>
            <a:r>
              <a:rPr lang="en-US" dirty="0" smtClean="0"/>
              <a:t>Risk assessment is the </a:t>
            </a:r>
            <a:r>
              <a:rPr lang="en-US" dirty="0" smtClean="0">
                <a:solidFill>
                  <a:srgbClr val="FF0000"/>
                </a:solidFill>
              </a:rPr>
              <a:t>identification</a:t>
            </a:r>
            <a:r>
              <a:rPr lang="en-US" dirty="0" smtClean="0"/>
              <a:t> and </a:t>
            </a:r>
            <a:r>
              <a:rPr lang="en-US" dirty="0" smtClean="0">
                <a:solidFill>
                  <a:srgbClr val="FF0000"/>
                </a:solidFill>
              </a:rPr>
              <a:t>analysis</a:t>
            </a:r>
            <a:r>
              <a:rPr lang="en-US" dirty="0" smtClean="0"/>
              <a:t> of relevant </a:t>
            </a:r>
            <a:r>
              <a:rPr lang="en-US" dirty="0" smtClean="0">
                <a:solidFill>
                  <a:srgbClr val="FF0000"/>
                </a:solidFill>
              </a:rPr>
              <a:t>risks</a:t>
            </a:r>
            <a:r>
              <a:rPr lang="en-US" dirty="0" smtClean="0"/>
              <a:t> to achievement of the </a:t>
            </a:r>
            <a:r>
              <a:rPr lang="en-US" dirty="0" smtClean="0">
                <a:solidFill>
                  <a:srgbClr val="FF0000"/>
                </a:solidFill>
              </a:rPr>
              <a:t>objectives</a:t>
            </a:r>
            <a:r>
              <a:rPr lang="en-US" dirty="0" smtClean="0"/>
              <a:t>, forming a basis for determining how the risks should be </a:t>
            </a:r>
            <a:r>
              <a:rPr lang="en-US" dirty="0" smtClean="0">
                <a:solidFill>
                  <a:srgbClr val="FF0000"/>
                </a:solidFill>
              </a:rPr>
              <a:t>managed</a:t>
            </a:r>
          </a:p>
          <a:p>
            <a:pPr lvl="1"/>
            <a:r>
              <a:rPr lang="en-US" dirty="0" smtClean="0"/>
              <a:t>Thus, Enterprise Risk Management (ERM) importance</a:t>
            </a:r>
          </a:p>
          <a:p>
            <a:pPr lvl="1"/>
            <a:endParaRPr lang="en-US" dirty="0"/>
          </a:p>
        </p:txBody>
      </p:sp>
      <p:sp>
        <p:nvSpPr>
          <p:cNvPr id="6" name="Date Placeholder 5"/>
          <p:cNvSpPr>
            <a:spLocks noGrp="1"/>
          </p:cNvSpPr>
          <p:nvPr>
            <p:ph type="dt" sz="half" idx="10"/>
          </p:nvPr>
        </p:nvSpPr>
        <p:spPr/>
        <p:txBody>
          <a:bodyPr/>
          <a:lstStyle/>
          <a:p>
            <a:fld id="{7CD81E13-EF04-D746-B3A7-56B48C097954}"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Title 4"/>
          <p:cNvSpPr>
            <a:spLocks noGrp="1"/>
          </p:cNvSpPr>
          <p:nvPr>
            <p:ph type="title"/>
          </p:nvPr>
        </p:nvSpPr>
        <p:spPr/>
        <p:txBody>
          <a:bodyPr/>
          <a:lstStyle/>
          <a:p>
            <a:r>
              <a:rPr lang="en-US" dirty="0" smtClean="0"/>
              <a:t>Control Activities</a:t>
            </a:r>
          </a:p>
        </p:txBody>
      </p:sp>
      <p:sp>
        <p:nvSpPr>
          <p:cNvPr id="9" name="Text Placeholder 8"/>
          <p:cNvSpPr>
            <a:spLocks noGrp="1"/>
          </p:cNvSpPr>
          <p:nvPr>
            <p:ph type="body" idx="1"/>
          </p:nvPr>
        </p:nvSpPr>
        <p:spPr/>
        <p:txBody>
          <a:bodyPr/>
          <a:lstStyle/>
          <a:p>
            <a:r>
              <a:rPr lang="en-US" dirty="0" smtClean="0"/>
              <a:t>Financial Controls</a:t>
            </a:r>
            <a:endParaRPr lang="en-US" dirty="0"/>
          </a:p>
        </p:txBody>
      </p:sp>
      <p:sp>
        <p:nvSpPr>
          <p:cNvPr id="10" name="Text Placeholder 9"/>
          <p:cNvSpPr>
            <a:spLocks noGrp="1"/>
          </p:cNvSpPr>
          <p:nvPr>
            <p:ph type="body" sz="half" idx="3"/>
          </p:nvPr>
        </p:nvSpPr>
        <p:spPr/>
        <p:txBody>
          <a:bodyPr/>
          <a:lstStyle/>
          <a:p>
            <a:r>
              <a:rPr lang="en-US" dirty="0" smtClean="0"/>
              <a:t>IT Controls</a:t>
            </a:r>
            <a:endParaRPr lang="en-US" dirty="0"/>
          </a:p>
        </p:txBody>
      </p:sp>
      <p:sp>
        <p:nvSpPr>
          <p:cNvPr id="6" name="Date Placeholder 5"/>
          <p:cNvSpPr>
            <a:spLocks noGrp="1"/>
          </p:cNvSpPr>
          <p:nvPr>
            <p:ph type="dt" sz="half" idx="10"/>
          </p:nvPr>
        </p:nvSpPr>
        <p:spPr/>
        <p:txBody>
          <a:bodyPr/>
          <a:lstStyle/>
          <a:p>
            <a:fld id="{404C9457-76CB-AA43-9BD5-1EB22CE51CE0}"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12</a:t>
            </a:fld>
            <a:endParaRPr lang="en-US"/>
          </a:p>
        </p:txBody>
      </p:sp>
      <p:sp>
        <p:nvSpPr>
          <p:cNvPr id="138243" name="Content Placeholder 1"/>
          <p:cNvSpPr>
            <a:spLocks noGrp="1"/>
          </p:cNvSpPr>
          <p:nvPr>
            <p:ph sz="half" idx="2"/>
          </p:nvPr>
        </p:nvSpPr>
        <p:spPr/>
        <p:txBody>
          <a:bodyPr>
            <a:normAutofit fontScale="62500" lnSpcReduction="20000"/>
          </a:bodyPr>
          <a:lstStyle/>
          <a:p>
            <a:r>
              <a:rPr lang="en-US" dirty="0" smtClean="0"/>
              <a:t>Policies and procedures that help ensure management directives are carried out.</a:t>
            </a:r>
          </a:p>
          <a:p>
            <a:r>
              <a:rPr lang="en-US" dirty="0" smtClean="0"/>
              <a:t>Ensure that necessary actions are taken to address risks to achievement of the entity's objectives.</a:t>
            </a:r>
          </a:p>
          <a:p>
            <a:r>
              <a:rPr lang="en-US" dirty="0" smtClean="0"/>
              <a:t>Control activities occur throughout the organization, at all levels and in all functions.</a:t>
            </a:r>
          </a:p>
          <a:p>
            <a:r>
              <a:rPr lang="en-US" dirty="0" smtClean="0"/>
              <a:t>They include:</a:t>
            </a:r>
          </a:p>
          <a:p>
            <a:pPr lvl="1"/>
            <a:r>
              <a:rPr lang="en-US" dirty="0" smtClean="0"/>
              <a:t>Approvals</a:t>
            </a:r>
          </a:p>
          <a:p>
            <a:pPr lvl="1"/>
            <a:r>
              <a:rPr lang="en-US" dirty="0" smtClean="0"/>
              <a:t>Authorizations</a:t>
            </a:r>
          </a:p>
          <a:p>
            <a:pPr lvl="1"/>
            <a:r>
              <a:rPr lang="en-US" dirty="0" smtClean="0"/>
              <a:t>Verifications</a:t>
            </a:r>
          </a:p>
          <a:p>
            <a:pPr lvl="1"/>
            <a:r>
              <a:rPr lang="en-US" dirty="0" smtClean="0"/>
              <a:t>Reconciliations</a:t>
            </a:r>
          </a:p>
          <a:p>
            <a:pPr lvl="1"/>
            <a:r>
              <a:rPr lang="en-US" dirty="0" smtClean="0"/>
              <a:t>Reviews of operating performance</a:t>
            </a:r>
          </a:p>
          <a:p>
            <a:pPr lvl="1"/>
            <a:r>
              <a:rPr lang="en-US" b="1" i="1" dirty="0" smtClean="0"/>
              <a:t>Security of assets</a:t>
            </a:r>
          </a:p>
          <a:p>
            <a:pPr lvl="1"/>
            <a:r>
              <a:rPr lang="en-US" dirty="0" smtClean="0"/>
              <a:t>Segregation of duties.</a:t>
            </a:r>
            <a:endParaRPr lang="en-US" dirty="0"/>
          </a:p>
        </p:txBody>
      </p:sp>
      <p:sp>
        <p:nvSpPr>
          <p:cNvPr id="11" name="Content Placeholder 10"/>
          <p:cNvSpPr>
            <a:spLocks noGrp="1"/>
          </p:cNvSpPr>
          <p:nvPr>
            <p:ph sz="half" idx="4"/>
          </p:nvPr>
        </p:nvSpPr>
        <p:spPr/>
        <p:txBody>
          <a:bodyPr/>
          <a:lstStyle/>
          <a:p>
            <a:r>
              <a:rPr lang="en-US" dirty="0" smtClean="0"/>
              <a:t>General</a:t>
            </a:r>
          </a:p>
          <a:p>
            <a:pPr lvl="1"/>
            <a:r>
              <a:rPr lang="en-US" dirty="0" smtClean="0"/>
              <a:t>Insure F/S can be relied on</a:t>
            </a:r>
          </a:p>
          <a:p>
            <a:pPr lvl="1"/>
            <a:r>
              <a:rPr lang="en-US" dirty="0" smtClean="0"/>
              <a:t>Part of IT security framework (e.g. COBIT, ISO 27001)</a:t>
            </a:r>
          </a:p>
          <a:p>
            <a:r>
              <a:rPr lang="en-US" dirty="0" smtClean="0"/>
              <a:t>Application</a:t>
            </a:r>
          </a:p>
          <a:p>
            <a:pPr lvl="1"/>
            <a:r>
              <a:rPr lang="en-US" dirty="0" smtClean="0"/>
              <a:t>Embedded in systems to detect and prevent unauthorized transactions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and Communication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Pertinent </a:t>
            </a:r>
            <a:r>
              <a:rPr lang="en-US" dirty="0" smtClean="0">
                <a:solidFill>
                  <a:srgbClr val="FF0000"/>
                </a:solidFill>
              </a:rPr>
              <a:t>information </a:t>
            </a:r>
            <a:r>
              <a:rPr lang="en-US" dirty="0" smtClean="0"/>
              <a:t>must be</a:t>
            </a:r>
          </a:p>
          <a:p>
            <a:pPr lvl="1"/>
            <a:r>
              <a:rPr lang="en-US" dirty="0" smtClean="0"/>
              <a:t>identified, captured and communicated</a:t>
            </a:r>
          </a:p>
          <a:p>
            <a:pPr lvl="1"/>
            <a:r>
              <a:rPr lang="en-US" dirty="0" smtClean="0"/>
              <a:t>in a form and timeframe that enable people to carry out their responsibilities.</a:t>
            </a:r>
          </a:p>
          <a:p>
            <a:r>
              <a:rPr lang="en-US" dirty="0" smtClean="0"/>
              <a:t>All personnel must receive a clear message from top management that control responsibilities must be taken seriously.</a:t>
            </a:r>
          </a:p>
          <a:p>
            <a:r>
              <a:rPr lang="en-US" dirty="0" smtClean="0"/>
              <a:t>Employees must understand their own role in the internal control system</a:t>
            </a:r>
          </a:p>
          <a:p>
            <a:r>
              <a:rPr lang="en-US" dirty="0" smtClean="0"/>
              <a:t>Employees need a means of communicating significant information upstream.</a:t>
            </a:r>
          </a:p>
          <a:p>
            <a:r>
              <a:rPr lang="en-US" dirty="0" smtClean="0"/>
              <a:t>There also needs to be effective communication with external parties, such as customers, suppliers, regulators and shareholders.</a:t>
            </a:r>
            <a:endParaRPr lang="en-US" dirty="0"/>
          </a:p>
        </p:txBody>
      </p:sp>
      <p:sp>
        <p:nvSpPr>
          <p:cNvPr id="4" name="Date Placeholder 3"/>
          <p:cNvSpPr>
            <a:spLocks noGrp="1"/>
          </p:cNvSpPr>
          <p:nvPr>
            <p:ph type="dt" sz="half" idx="10"/>
          </p:nvPr>
        </p:nvSpPr>
        <p:spPr/>
        <p:txBody>
          <a:bodyPr/>
          <a:lstStyle/>
          <a:p>
            <a:fld id="{73FB449A-641C-B44C-8A29-EF7DB5F77574}" type="datetime1">
              <a:rPr lang="en-US" smtClean="0"/>
              <a:pPr/>
              <a:t>11/27/13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endParaRPr lang="en-US" dirty="0"/>
          </a:p>
        </p:txBody>
      </p:sp>
      <p:sp>
        <p:nvSpPr>
          <p:cNvPr id="3" name="Content Placeholder 2"/>
          <p:cNvSpPr>
            <a:spLocks noGrp="1"/>
          </p:cNvSpPr>
          <p:nvPr>
            <p:ph sz="quarter" idx="1"/>
          </p:nvPr>
        </p:nvSpPr>
        <p:spPr/>
        <p:txBody>
          <a:bodyPr/>
          <a:lstStyle/>
          <a:p>
            <a:r>
              <a:rPr lang="en-US" dirty="0" smtClean="0"/>
              <a:t>Can be ongoing</a:t>
            </a:r>
          </a:p>
          <a:p>
            <a:pPr lvl="1"/>
            <a:r>
              <a:rPr lang="en-US" dirty="0" smtClean="0"/>
              <a:t>Regular management and supervisory activities, and other actions personnel take in performing their duties. </a:t>
            </a:r>
          </a:p>
          <a:p>
            <a:r>
              <a:rPr lang="en-US" dirty="0" smtClean="0"/>
              <a:t>Separate evaluations or a combination of the two</a:t>
            </a:r>
          </a:p>
          <a:p>
            <a:pPr lvl="1"/>
            <a:r>
              <a:rPr lang="en-US" dirty="0" smtClean="0"/>
              <a:t>The scope and frequency of separate evaluations will depend primarily on an assessment of risks and the effectiveness of ongoing monitoring procedures.</a:t>
            </a:r>
          </a:p>
          <a:p>
            <a:r>
              <a:rPr lang="en-US" dirty="0" smtClean="0"/>
              <a:t>Internal control deficiencies should be reported upstream, with serious matters reported to top management and the board.</a:t>
            </a:r>
            <a:endParaRPr lang="en-US" dirty="0"/>
          </a:p>
        </p:txBody>
      </p:sp>
      <p:sp>
        <p:nvSpPr>
          <p:cNvPr id="4" name="Date Placeholder 3"/>
          <p:cNvSpPr>
            <a:spLocks noGrp="1"/>
          </p:cNvSpPr>
          <p:nvPr>
            <p:ph type="dt" sz="half" idx="10"/>
          </p:nvPr>
        </p:nvSpPr>
        <p:spPr/>
        <p:txBody>
          <a:bodyPr/>
          <a:lstStyle/>
          <a:p>
            <a:fld id="{3025F72F-6284-3345-97B5-70713B8524EA}" type="datetime1">
              <a:rPr lang="en-US" smtClean="0"/>
              <a:pPr/>
              <a:t>11/27/13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t>Internal Control – Integrated Framework</a:t>
            </a:r>
          </a:p>
          <a:p>
            <a:r>
              <a:rPr lang="en-US" dirty="0" smtClean="0"/>
              <a:t>(Updated)</a:t>
            </a:r>
          </a:p>
          <a:p>
            <a:r>
              <a:rPr lang="en-US" dirty="0" smtClean="0"/>
              <a:t>May, 2013</a:t>
            </a:r>
          </a:p>
          <a:p>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15</a:t>
            </a:fld>
            <a:endParaRPr lang="en-US"/>
          </a:p>
        </p:txBody>
      </p:sp>
      <p:sp>
        <p:nvSpPr>
          <p:cNvPr id="6" name="Title 5"/>
          <p:cNvSpPr>
            <a:spLocks noGrp="1"/>
          </p:cNvSpPr>
          <p:nvPr>
            <p:ph type="ctrTitle"/>
          </p:nvPr>
        </p:nvSpPr>
        <p:spPr/>
        <p:txBody>
          <a:bodyPr/>
          <a:lstStyle/>
          <a:p>
            <a:r>
              <a:rPr lang="en-US" dirty="0" smtClean="0"/>
              <a:t>COSO</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78801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Framework - ED</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16</a:t>
            </a:fld>
            <a:endParaRPr lang="en-US"/>
          </a:p>
        </p:txBody>
      </p:sp>
      <p:sp>
        <p:nvSpPr>
          <p:cNvPr id="5" name="Content Placeholder 4"/>
          <p:cNvSpPr>
            <a:spLocks noGrp="1"/>
          </p:cNvSpPr>
          <p:nvPr>
            <p:ph sz="quarter" idx="1"/>
          </p:nvPr>
        </p:nvSpPr>
        <p:spPr/>
        <p:txBody>
          <a:bodyPr>
            <a:normAutofit lnSpcReduction="10000"/>
          </a:bodyPr>
          <a:lstStyle/>
          <a:p>
            <a:r>
              <a:rPr lang="en-US" dirty="0" smtClean="0"/>
              <a:t>Released December, 2011</a:t>
            </a:r>
          </a:p>
          <a:p>
            <a:r>
              <a:rPr lang="en-US" dirty="0" smtClean="0"/>
              <a:t>Comments closed March, 2012</a:t>
            </a:r>
          </a:p>
          <a:p>
            <a:r>
              <a:rPr lang="en-US" dirty="0" smtClean="0"/>
              <a:t>Expected to be issued May 14, 2013</a:t>
            </a:r>
          </a:p>
          <a:p>
            <a:pPr lvl="1"/>
            <a:r>
              <a:rPr lang="en-US" dirty="0" smtClean="0"/>
              <a:t>Illustrative Tools for Assessing Effectiveness of a System of Internal Control.</a:t>
            </a:r>
          </a:p>
          <a:p>
            <a:r>
              <a:rPr lang="en-US" dirty="0" smtClean="0"/>
              <a:t>Internal Control over External Financial Reporting (ICEFR) Compendium of Approaches and Examples, released September 18, 2012.</a:t>
            </a:r>
          </a:p>
          <a:p>
            <a:pPr lvl="1"/>
            <a:r>
              <a:rPr lang="en-US" dirty="0" smtClean="0"/>
              <a:t>Internal Control over External Financial Reporting: A Compendium of Approaches and Examples (updated in May 2013)</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 COSO Expectations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17</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Exchange Act Rule 13a-15(c) requires management's evaluation of the effectiveness of internal control over financial reporting to be based on a framework that is "a suitable, recognized control framework that is established by a body or group that has followed due-process procedures..." In Release 33-8328, the SEC stated that " [</a:t>
            </a:r>
            <a:r>
              <a:rPr lang="en-US" dirty="0" err="1" smtClean="0"/>
              <a:t>t]he</a:t>
            </a:r>
            <a:r>
              <a:rPr lang="en-US" dirty="0" smtClean="0"/>
              <a:t> COSO Framework satisfies our criteria and may be used as an evaluation framework for purposes of management's annual internal control evaluation and disclosure requirements." </a:t>
            </a:r>
          </a:p>
          <a:p>
            <a:r>
              <a:rPr lang="en-US" dirty="0" smtClean="0"/>
              <a:t>The staff indicated that the longer issuers continue to use the 1992 framework, the more likely they are to receive questions from the staff about whether the issuer’s use of the 1992 framework satisfies the </a:t>
            </a:r>
            <a:r>
              <a:rPr lang="en-US" dirty="0" err="1" smtClean="0"/>
              <a:t>SEC's</a:t>
            </a:r>
            <a:r>
              <a:rPr lang="en-US" dirty="0" smtClean="0"/>
              <a:t> requirement to use a suitable, recognized framework (particularly after December 15, 2014 when COSO will consider the 1992 framework to have been superseded by the 2013 framework).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18</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Codification of Internal Control Concepts into:</a:t>
            </a:r>
          </a:p>
          <a:p>
            <a:pPr lvl="1"/>
            <a:r>
              <a:rPr lang="en-US" dirty="0" smtClean="0"/>
              <a:t>Activities (5)</a:t>
            </a:r>
          </a:p>
          <a:p>
            <a:pPr lvl="1"/>
            <a:r>
              <a:rPr lang="en-US" dirty="0" smtClean="0"/>
              <a:t>Principles (17)</a:t>
            </a:r>
          </a:p>
          <a:p>
            <a:pPr lvl="1"/>
            <a:r>
              <a:rPr lang="en-US" dirty="0" smtClean="0"/>
              <a:t>Attributes/Approaches (81)</a:t>
            </a:r>
          </a:p>
          <a:p>
            <a:pPr lvl="2"/>
            <a:r>
              <a:rPr lang="en-US" dirty="0" smtClean="0"/>
              <a:t>To be used in developing and/or assessing an Internal Control System</a:t>
            </a:r>
          </a:p>
          <a:p>
            <a:r>
              <a:rPr lang="en-US" dirty="0"/>
              <a:t>Expectations for governance oversight. </a:t>
            </a:r>
          </a:p>
          <a:p>
            <a:r>
              <a:rPr lang="en-US" dirty="0"/>
              <a:t>Globalization of markets and operations. </a:t>
            </a:r>
          </a:p>
          <a:p>
            <a:r>
              <a:rPr lang="en-US" dirty="0"/>
              <a:t>Changes </a:t>
            </a:r>
            <a:r>
              <a:rPr lang="en-US" dirty="0" smtClean="0"/>
              <a:t>in</a:t>
            </a:r>
          </a:p>
          <a:p>
            <a:pPr lvl="1"/>
            <a:r>
              <a:rPr lang="en-US" dirty="0" smtClean="0"/>
              <a:t> </a:t>
            </a:r>
            <a:r>
              <a:rPr lang="en-US" dirty="0"/>
              <a:t>business models. </a:t>
            </a:r>
          </a:p>
          <a:p>
            <a:pPr lvl="1"/>
            <a:r>
              <a:rPr lang="en-US" dirty="0"/>
              <a:t>Demands and complexities in laws, rules, regulations, and standards. </a:t>
            </a:r>
          </a:p>
          <a:p>
            <a:r>
              <a:rPr lang="en-US" dirty="0"/>
              <a:t>Expectations for competencies and accountabilities. </a:t>
            </a:r>
          </a:p>
          <a:p>
            <a:r>
              <a:rPr lang="en-US" b="1" dirty="0">
                <a:solidFill>
                  <a:srgbClr val="FF0000"/>
                </a:solidFill>
                <a:effectLst>
                  <a:innerShdw blurRad="63500" dist="50800" dir="13500000">
                    <a:prstClr val="black">
                      <a:alpha val="50000"/>
                    </a:prstClr>
                  </a:innerShdw>
                </a:effectLst>
              </a:rPr>
              <a:t>Use of, and reliance on, evolving technologies.</a:t>
            </a:r>
            <a:r>
              <a:rPr lang="en-US" b="1" dirty="0">
                <a:solidFill>
                  <a:srgbClr val="FF0000"/>
                </a:solidFill>
              </a:rPr>
              <a:t> </a:t>
            </a:r>
          </a:p>
          <a:p>
            <a:r>
              <a:rPr lang="en-US" dirty="0"/>
              <a:t>Expectations relating to preventing and detecting corruption. </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202873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55330023"/>
              </p:ext>
            </p:extLst>
          </p:nvPr>
        </p:nvGraphicFramePr>
        <p:xfrm>
          <a:off x="533400" y="2511552"/>
          <a:ext cx="8077200" cy="3736847"/>
        </p:xfrm>
        <a:graphic>
          <a:graphicData uri="http://schemas.openxmlformats.org/drawingml/2006/table">
            <a:tbl>
              <a:tblPr/>
              <a:tblGrid>
                <a:gridCol w="4114800"/>
                <a:gridCol w="3962400"/>
              </a:tblGrid>
              <a:tr h="462083">
                <a:tc>
                  <a:txBody>
                    <a:bodyPr/>
                    <a:lstStyle/>
                    <a:p>
                      <a:pPr marL="0"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Environments change</a:t>
                      </a:r>
                      <a:r>
                        <a:rPr kumimoji="0" lang="en-US" sz="1600" b="1" i="1" u="none" strike="noStrike" kern="1200" cap="none" normalizeH="0" baseline="0" dirty="0" smtClean="0">
                          <a:ln>
                            <a:noFill/>
                          </a:ln>
                          <a:solidFill>
                            <a:schemeClr val="tx2"/>
                          </a:solidFill>
                          <a:effectLst/>
                          <a:latin typeface="Arial" pitchFamily="34" charset="0"/>
                          <a:ea typeface="+mn-ea"/>
                          <a:cs typeface="Arial" pitchFamily="34" charset="0"/>
                        </a:rPr>
                        <a:t>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169863"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…have driven Framework updates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3864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governance oversight</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rowSpan="7">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Arial" pitchFamily="34" charset="0"/>
                        <a:cs typeface="Arial" pitchFamily="34"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1855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Globalization of markets and operations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41855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Changes and greater complexity in business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Demands and complexities in laws, rules, regulations, and standards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competencies and accountabilities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31140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Use of, and reliance on, evolving technologies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relating to preventing and detecting fraud  </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pic>
        <p:nvPicPr>
          <p:cNvPr id="4" name="Picture 3" descr="cube_framework_new2-01.JPG"/>
          <p:cNvPicPr>
            <a:picLocks noChangeAspect="1"/>
          </p:cNvPicPr>
          <p:nvPr/>
        </p:nvPicPr>
        <p:blipFill>
          <a:blip r:embed="rId3" cstate="print"/>
          <a:stretch>
            <a:fillRect/>
          </a:stretch>
        </p:blipFill>
        <p:spPr>
          <a:xfrm>
            <a:off x="5486400" y="3124200"/>
            <a:ext cx="2743200" cy="2743200"/>
          </a:xfrm>
          <a:prstGeom prst="rect">
            <a:avLst/>
          </a:prstGeom>
        </p:spPr>
      </p:pic>
      <p:sp>
        <p:nvSpPr>
          <p:cNvPr id="5" name="TextBox 4"/>
          <p:cNvSpPr txBox="1"/>
          <p:nvPr/>
        </p:nvSpPr>
        <p:spPr>
          <a:xfrm>
            <a:off x="5410200" y="5788223"/>
            <a:ext cx="2667000" cy="323165"/>
          </a:xfrm>
          <a:prstGeom prst="rect">
            <a:avLst/>
          </a:prstGeom>
          <a:noFill/>
        </p:spPr>
        <p:txBody>
          <a:bodyPr wrap="square" rtlCol="0">
            <a:spAutoFit/>
          </a:bodyPr>
          <a:lstStyle/>
          <a:p>
            <a:pPr algn="ctr"/>
            <a:r>
              <a:rPr lang="en-US" sz="1400" dirty="0" smtClean="0">
                <a:solidFill>
                  <a:schemeClr val="tx2"/>
                </a:solidFill>
                <a:cs typeface="Arial" pitchFamily="34" charset="0"/>
              </a:rPr>
              <a:t> </a:t>
            </a:r>
            <a:r>
              <a:rPr lang="en-US" sz="1500" dirty="0" smtClean="0">
                <a:solidFill>
                  <a:schemeClr val="tx2"/>
                </a:solidFill>
                <a:cs typeface="Arial" pitchFamily="34" charset="0"/>
              </a:rPr>
              <a:t>COSO Cube (2013 Edition)</a:t>
            </a:r>
            <a:endParaRPr lang="en-US" sz="1500" dirty="0">
              <a:solidFill>
                <a:schemeClr val="tx2"/>
              </a:solidFill>
              <a:cs typeface="Arial" pitchFamily="34" charset="0"/>
            </a:endParaRPr>
          </a:p>
        </p:txBody>
      </p:sp>
      <p:sp>
        <p:nvSpPr>
          <p:cNvPr id="7" name="Rectangle 2"/>
          <p:cNvSpPr txBox="1">
            <a:spLocks/>
          </p:cNvSpPr>
          <p:nvPr/>
        </p:nvSpPr>
        <p:spPr bwMode="auto">
          <a:xfrm>
            <a:off x="457200" y="1524000"/>
            <a:ext cx="8534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2"/>
                </a:solidFill>
                <a:effectLst/>
                <a:uLnTx/>
                <a:uFillTx/>
                <a:ea typeface="+mj-ea"/>
                <a:cs typeface="Arial" pitchFamily="34" charset="0"/>
              </a:rPr>
              <a:t>Update considers changes in</a:t>
            </a:r>
            <a:r>
              <a:rPr kumimoji="0" lang="en-US" sz="2400" b="0" i="0" u="none" strike="noStrike" kern="1200" cap="none" spc="0" normalizeH="0" noProof="0" dirty="0" smtClean="0">
                <a:ln>
                  <a:noFill/>
                </a:ln>
                <a:solidFill>
                  <a:schemeClr val="tx2"/>
                </a:solidFill>
                <a:effectLst/>
                <a:uLnTx/>
                <a:uFillTx/>
                <a:ea typeface="+mj-ea"/>
                <a:cs typeface="Arial" pitchFamily="34" charset="0"/>
              </a:rPr>
              <a:t> business and operating environments</a:t>
            </a:r>
            <a:r>
              <a:rPr kumimoji="0" lang="en-US" sz="2600" b="0" i="0" u="none" strike="noStrike" kern="1200" cap="none" spc="0" normalizeH="0" baseline="0" noProof="0" dirty="0" smtClean="0">
                <a:ln>
                  <a:noFill/>
                </a:ln>
                <a:solidFill>
                  <a:schemeClr val="tx2"/>
                </a:solidFill>
                <a:effectLst/>
                <a:uLnTx/>
                <a:uFillTx/>
                <a:ea typeface="+mj-ea"/>
                <a:cs typeface="Arial" pitchFamily="34" charset="0"/>
              </a:rPr>
              <a:t/>
            </a:r>
            <a:br>
              <a:rPr kumimoji="0" lang="en-US" sz="2600" b="0" i="0" u="none" strike="noStrike" kern="1200" cap="none" spc="0" normalizeH="0" baseline="0" noProof="0" dirty="0" smtClean="0">
                <a:ln>
                  <a:noFill/>
                </a:ln>
                <a:solidFill>
                  <a:schemeClr val="tx2"/>
                </a:solidFill>
                <a:effectLst/>
                <a:uLnTx/>
                <a:uFillTx/>
                <a:ea typeface="+mj-ea"/>
                <a:cs typeface="Arial" pitchFamily="34" charset="0"/>
              </a:rPr>
            </a:br>
            <a:endParaRPr kumimoji="0" lang="en-US" sz="2600" b="0" i="0" u="none" strike="noStrike" kern="1200" cap="none" spc="0" normalizeH="0" baseline="0" noProof="0" dirty="0" smtClean="0">
              <a:ln>
                <a:noFill/>
              </a:ln>
              <a:solidFill>
                <a:srgbClr val="2A5970"/>
              </a:solidFill>
              <a:effectLst/>
              <a:uLnTx/>
              <a:uFillTx/>
              <a:ea typeface="+mj-ea"/>
              <a:cs typeface="Arial" pitchFamily="34" charset="0"/>
            </a:endParaRP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Corporate Governance</a:t>
            </a:r>
          </a:p>
          <a:p>
            <a:pPr lvl="1"/>
            <a:r>
              <a:rPr lang="en-US" dirty="0" smtClean="0"/>
              <a:t>“Providing the structure for </a:t>
            </a:r>
            <a:r>
              <a:rPr lang="en-US" dirty="0" smtClean="0">
                <a:solidFill>
                  <a:srgbClr val="FF0000"/>
                </a:solidFill>
              </a:rPr>
              <a:t>determining organizational objectives </a:t>
            </a:r>
            <a:r>
              <a:rPr lang="en-US" dirty="0" smtClean="0"/>
              <a:t>and </a:t>
            </a:r>
            <a:r>
              <a:rPr lang="en-US" dirty="0" smtClean="0">
                <a:solidFill>
                  <a:srgbClr val="FF0000"/>
                </a:solidFill>
              </a:rPr>
              <a:t>monitoring</a:t>
            </a:r>
            <a:r>
              <a:rPr lang="en-US" dirty="0" smtClean="0"/>
              <a:t> performance to </a:t>
            </a:r>
            <a:r>
              <a:rPr lang="en-US" dirty="0" smtClean="0">
                <a:solidFill>
                  <a:srgbClr val="FF0000"/>
                </a:solidFill>
              </a:rPr>
              <a:t>ensure that objectives are attained</a:t>
            </a:r>
            <a:r>
              <a:rPr lang="en-US" dirty="0" smtClean="0"/>
              <a:t>”</a:t>
            </a:r>
          </a:p>
          <a:p>
            <a:pPr lvl="2"/>
            <a:r>
              <a:rPr lang="en-US" dirty="0" smtClean="0"/>
              <a:t>OECD Principles of Corporate Governance</a:t>
            </a:r>
          </a:p>
          <a:p>
            <a:r>
              <a:rPr lang="en-US" dirty="0" smtClean="0"/>
              <a:t>IT Governance</a:t>
            </a:r>
          </a:p>
          <a:p>
            <a:pPr lvl="1"/>
            <a:r>
              <a:rPr lang="en-US" dirty="0" smtClean="0"/>
              <a:t>“Specifying the </a:t>
            </a:r>
            <a:r>
              <a:rPr lang="en-US" dirty="0" smtClean="0">
                <a:solidFill>
                  <a:srgbClr val="FF0000"/>
                </a:solidFill>
              </a:rPr>
              <a:t>decision rights and accountability framework </a:t>
            </a:r>
            <a:r>
              <a:rPr lang="en-US" dirty="0" smtClean="0"/>
              <a:t>to encourage </a:t>
            </a:r>
            <a:r>
              <a:rPr lang="en-US" dirty="0" smtClean="0">
                <a:solidFill>
                  <a:srgbClr val="FF0000"/>
                </a:solidFill>
              </a:rPr>
              <a:t>desirable behavior in the use of IT</a:t>
            </a:r>
            <a:r>
              <a:rPr lang="en-US" dirty="0" smtClean="0"/>
              <a:t>”</a:t>
            </a:r>
          </a:p>
          <a:p>
            <a:pPr lvl="2"/>
            <a:r>
              <a:rPr lang="en-US" dirty="0" smtClean="0"/>
              <a:t>Weill and Ross (2000)</a:t>
            </a:r>
          </a:p>
          <a:p>
            <a:pPr lvl="1"/>
            <a:r>
              <a:rPr lang="en-US" sz="2378" dirty="0" smtClean="0"/>
              <a:t>“IT governance is the responsibility of executives and the board of directors, and consists of the leadership, organizational structures and processes that </a:t>
            </a:r>
            <a:r>
              <a:rPr lang="en-US" sz="2378" dirty="0" smtClean="0">
                <a:solidFill>
                  <a:srgbClr val="FF0000"/>
                </a:solidFill>
              </a:rPr>
              <a:t>ensure that the enterprise’s IT sustains and extends the organization's strategies and objectives</a:t>
            </a:r>
            <a:r>
              <a:rPr lang="en-US" sz="2378" dirty="0" smtClean="0"/>
              <a:t>.”</a:t>
            </a:r>
          </a:p>
          <a:p>
            <a:pPr lvl="2"/>
            <a:r>
              <a:rPr lang="en-US" sz="1978" dirty="0" smtClean="0"/>
              <a:t>COBIT</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Significant Change Highlighted by COSO</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20</a:t>
            </a:fld>
            <a:endParaRPr lang="en-US"/>
          </a:p>
        </p:txBody>
      </p:sp>
      <p:sp>
        <p:nvSpPr>
          <p:cNvPr id="5" name="Content Placeholder 4"/>
          <p:cNvSpPr>
            <a:spLocks noGrp="1"/>
          </p:cNvSpPr>
          <p:nvPr>
            <p:ph sz="quarter" idx="1"/>
          </p:nvPr>
        </p:nvSpPr>
        <p:spPr/>
        <p:txBody>
          <a:bodyPr/>
          <a:lstStyle/>
          <a:p>
            <a:r>
              <a:rPr lang="en-US" dirty="0" smtClean="0"/>
              <a:t>The number of entities that use or rely on technology has grown substantially since 1992, along with the extent that technology is used in most entities. Technologies have evolved from large standalone mainframe environments that process batches of transactions to highly sophisticated, decentralized, and mobile applications involving multiple real-time activities that can cut across many systems, organizations, processes, and technologies. </a:t>
            </a:r>
            <a:r>
              <a:rPr lang="en-US" dirty="0" smtClean="0">
                <a:solidFill>
                  <a:srgbClr val="FF0000"/>
                </a:solidFill>
              </a:rPr>
              <a:t>The change in technology can impact how all components of internal control are implemented.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&amp;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21</a:t>
            </a:fld>
            <a:endParaRPr lang="en-US"/>
          </a:p>
        </p:txBody>
      </p:sp>
      <p:sp>
        <p:nvSpPr>
          <p:cNvPr id="5" name="Content Placeholder 4"/>
          <p:cNvSpPr>
            <a:spLocks noGrp="1"/>
          </p:cNvSpPr>
          <p:nvPr>
            <p:ph sz="quarter" idx="1"/>
          </p:nvPr>
        </p:nvSpPr>
        <p:spPr/>
        <p:txBody>
          <a:bodyPr/>
          <a:lstStyle/>
          <a:p>
            <a:r>
              <a:rPr lang="en-US" dirty="0" smtClean="0"/>
              <a:t>Per COSO should NOT be used as a checklist</a:t>
            </a:r>
          </a:p>
          <a:p>
            <a:pPr lvl="1"/>
            <a:r>
              <a:rPr lang="en-US" dirty="0" smtClean="0"/>
              <a:t>Enable Effective Operation of Components with</a:t>
            </a:r>
          </a:p>
          <a:p>
            <a:pPr lvl="1"/>
            <a:r>
              <a:rPr lang="en-US" dirty="0" smtClean="0"/>
              <a:t>Management Judgment</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45723767"/>
      </p:ext>
    </p:extLst>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ltGray">
          <a:xfrm>
            <a:off x="3429000" y="2133600"/>
            <a:ext cx="5181600" cy="1189037"/>
          </a:xfrm>
          <a:prstGeom prst="rect">
            <a:avLst/>
          </a:prstGeom>
          <a:solidFill>
            <a:srgbClr val="D5A83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bg1"/>
              </a:solidFill>
              <a:latin typeface="Arial" pitchFamily="34" charset="0"/>
              <a:cs typeface="Arial" pitchFamily="34" charset="0"/>
            </a:endParaRPr>
          </a:p>
        </p:txBody>
      </p:sp>
      <p:sp>
        <p:nvSpPr>
          <p:cNvPr id="29" name="Rectangle 28"/>
          <p:cNvSpPr/>
          <p:nvPr/>
        </p:nvSpPr>
        <p:spPr bwMode="ltGray">
          <a:xfrm>
            <a:off x="3429000" y="6096000"/>
            <a:ext cx="5181600" cy="533400"/>
          </a:xfrm>
          <a:prstGeom prst="rect">
            <a:avLst/>
          </a:prstGeom>
          <a:solidFill>
            <a:srgbClr val="3C421A"/>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bg1"/>
              </a:solidFill>
              <a:latin typeface="Arial" pitchFamily="34" charset="0"/>
              <a:cs typeface="Arial" pitchFamily="34" charset="0"/>
            </a:endParaRPr>
          </a:p>
        </p:txBody>
      </p:sp>
      <p:sp>
        <p:nvSpPr>
          <p:cNvPr id="28" name="Rectangle 27"/>
          <p:cNvSpPr/>
          <p:nvPr/>
        </p:nvSpPr>
        <p:spPr bwMode="ltGray">
          <a:xfrm>
            <a:off x="3429000" y="5257800"/>
            <a:ext cx="5181600" cy="762000"/>
          </a:xfrm>
          <a:prstGeom prst="rect">
            <a:avLst/>
          </a:prstGeom>
          <a:solidFill>
            <a:srgbClr val="4D447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27" name="Rectangle 26"/>
          <p:cNvSpPr/>
          <p:nvPr/>
        </p:nvSpPr>
        <p:spPr bwMode="ltGray">
          <a:xfrm>
            <a:off x="3429000" y="4419600"/>
            <a:ext cx="5181600" cy="762000"/>
          </a:xfrm>
          <a:prstGeom prst="rect">
            <a:avLst/>
          </a:prstGeom>
          <a:solidFill>
            <a:srgbClr val="5488BB"/>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26" name="Rectangle 25"/>
          <p:cNvSpPr/>
          <p:nvPr/>
        </p:nvSpPr>
        <p:spPr bwMode="ltGray">
          <a:xfrm>
            <a:off x="3429000" y="3429000"/>
            <a:ext cx="5181600" cy="914400"/>
          </a:xfrm>
          <a:prstGeom prst="rect">
            <a:avLst/>
          </a:prstGeom>
          <a:solidFill>
            <a:srgbClr val="ADA012"/>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19" name="Rectangle 18"/>
          <p:cNvSpPr/>
          <p:nvPr/>
        </p:nvSpPr>
        <p:spPr bwMode="ltGray">
          <a:xfrm>
            <a:off x="533401" y="2133600"/>
            <a:ext cx="2362199" cy="436562"/>
          </a:xfrm>
          <a:prstGeom prst="rect">
            <a:avLst/>
          </a:prstGeom>
          <a:solidFill>
            <a:srgbClr val="D5A83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500" b="1" dirty="0">
                <a:solidFill>
                  <a:schemeClr val="tx1"/>
                </a:solidFill>
                <a:latin typeface="Arial" pitchFamily="34" charset="0"/>
                <a:cs typeface="Arial" pitchFamily="34" charset="0"/>
              </a:rPr>
              <a:t>Control Environment</a:t>
            </a:r>
          </a:p>
        </p:txBody>
      </p:sp>
      <p:sp>
        <p:nvSpPr>
          <p:cNvPr id="20" name="Rectangle 19"/>
          <p:cNvSpPr/>
          <p:nvPr/>
        </p:nvSpPr>
        <p:spPr bwMode="ltGray">
          <a:xfrm>
            <a:off x="533401" y="3429000"/>
            <a:ext cx="2362200" cy="457200"/>
          </a:xfrm>
          <a:prstGeom prst="rect">
            <a:avLst/>
          </a:prstGeom>
          <a:solidFill>
            <a:srgbClr val="ADA01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500" b="1" dirty="0">
                <a:solidFill>
                  <a:schemeClr val="bg1"/>
                </a:solidFill>
                <a:latin typeface="Arial" pitchFamily="34" charset="0"/>
                <a:cs typeface="Arial" pitchFamily="34" charset="0"/>
              </a:rPr>
              <a:t>Risk Assessment</a:t>
            </a:r>
          </a:p>
        </p:txBody>
      </p:sp>
      <p:sp>
        <p:nvSpPr>
          <p:cNvPr id="21" name="Rectangle 20"/>
          <p:cNvSpPr/>
          <p:nvPr/>
        </p:nvSpPr>
        <p:spPr bwMode="ltGray">
          <a:xfrm>
            <a:off x="533400" y="4419600"/>
            <a:ext cx="2362199" cy="457200"/>
          </a:xfrm>
          <a:prstGeom prst="rect">
            <a:avLst/>
          </a:prstGeom>
          <a:solidFill>
            <a:srgbClr val="5488B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500" b="1" dirty="0">
                <a:solidFill>
                  <a:schemeClr val="bg1"/>
                </a:solidFill>
                <a:latin typeface="Arial" pitchFamily="34" charset="0"/>
                <a:cs typeface="Arial" pitchFamily="34" charset="0"/>
              </a:rPr>
              <a:t>Control Activities</a:t>
            </a:r>
          </a:p>
        </p:txBody>
      </p:sp>
      <p:sp>
        <p:nvSpPr>
          <p:cNvPr id="22" name="Rectangle 21"/>
          <p:cNvSpPr/>
          <p:nvPr/>
        </p:nvSpPr>
        <p:spPr bwMode="ltGray">
          <a:xfrm>
            <a:off x="533401" y="5257800"/>
            <a:ext cx="2362200" cy="457200"/>
          </a:xfrm>
          <a:prstGeom prst="rect">
            <a:avLst/>
          </a:prstGeom>
          <a:solidFill>
            <a:srgbClr val="4D447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algn="ctr">
              <a:spcAft>
                <a:spcPts val="200"/>
              </a:spcAft>
              <a:buClr>
                <a:schemeClr val="tx1"/>
              </a:buClr>
              <a:defRPr/>
            </a:pPr>
            <a:r>
              <a:rPr lang="en-GB" sz="1500" b="1" dirty="0">
                <a:solidFill>
                  <a:schemeClr val="bg1"/>
                </a:solidFill>
                <a:latin typeface="Arial" pitchFamily="34" charset="0"/>
                <a:cs typeface="Arial" pitchFamily="34" charset="0"/>
              </a:rPr>
              <a:t>Information &amp; Communication</a:t>
            </a:r>
          </a:p>
        </p:txBody>
      </p:sp>
      <p:sp>
        <p:nvSpPr>
          <p:cNvPr id="23" name="Rectangle 22"/>
          <p:cNvSpPr/>
          <p:nvPr/>
        </p:nvSpPr>
        <p:spPr bwMode="ltGray">
          <a:xfrm>
            <a:off x="533401" y="6096000"/>
            <a:ext cx="2362200" cy="457200"/>
          </a:xfrm>
          <a:prstGeom prst="rect">
            <a:avLst/>
          </a:prstGeom>
          <a:solidFill>
            <a:srgbClr val="3C421A"/>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500" b="1" dirty="0">
                <a:solidFill>
                  <a:schemeClr val="bg1"/>
                </a:solidFill>
                <a:latin typeface="Arial" pitchFamily="34" charset="0"/>
                <a:cs typeface="Arial" pitchFamily="34" charset="0"/>
              </a:rPr>
              <a:t>Monitoring Activities</a:t>
            </a:r>
          </a:p>
        </p:txBody>
      </p:sp>
      <p:sp>
        <p:nvSpPr>
          <p:cNvPr id="25" name="Rectangle 2"/>
          <p:cNvSpPr>
            <a:spLocks noGrp="1"/>
          </p:cNvSpPr>
          <p:nvPr>
            <p:ph type="title"/>
          </p:nvPr>
        </p:nvSpPr>
        <p:spPr>
          <a:xfrm>
            <a:off x="457200" y="1295400"/>
            <a:ext cx="8534400" cy="838200"/>
          </a:xfrm>
        </p:spPr>
        <p:txBody>
          <a:bodyPr>
            <a:normAutofit fontScale="90000"/>
          </a:bodyPr>
          <a:lstStyle/>
          <a:p>
            <a:r>
              <a:rPr lang="en-US" dirty="0" smtClean="0"/>
              <a:t>Update articulates principles of effective internal control</a:t>
            </a:r>
            <a:endParaRPr lang="en-US" dirty="0" smtClean="0">
              <a:solidFill>
                <a:srgbClr val="2A5970"/>
              </a:solidFill>
            </a:endParaRPr>
          </a:p>
        </p:txBody>
      </p:sp>
      <p:sp>
        <p:nvSpPr>
          <p:cNvPr id="24" name="TextBox 23"/>
          <p:cNvSpPr txBox="1"/>
          <p:nvPr/>
        </p:nvSpPr>
        <p:spPr>
          <a:xfrm>
            <a:off x="3657600" y="2209800"/>
            <a:ext cx="4953000" cy="1219200"/>
          </a:xfrm>
          <a:prstGeom prst="rect">
            <a:avLst/>
          </a:prstGeom>
          <a:noFill/>
          <a:ln>
            <a:noFill/>
          </a:ln>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a:tabLst/>
              <a:defRPr/>
            </a:pPr>
            <a:r>
              <a:rPr kumimoji="0" lang="en-US" sz="1300" b="0" i="0" u="none" strike="noStrike" kern="0" cap="none" spc="0" normalizeH="0" baseline="0" noProof="0" dirty="0">
                <a:ln>
                  <a:noFill/>
                </a:ln>
                <a:solidFill>
                  <a:schemeClr val="tx1"/>
                </a:solidFill>
                <a:effectLst/>
                <a:uLnTx/>
                <a:uFillTx/>
                <a:cs typeface="Arial" pitchFamily="34" charset="0"/>
              </a:rPr>
              <a:t>Demonstrates commitment to integrity and ethical values</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Exercises oversight responsibility</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Establishes structure, authority and responsibility</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Demonstrates commitment to competence</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smtClean="0">
                <a:ln>
                  <a:noFill/>
                </a:ln>
                <a:solidFill>
                  <a:schemeClr val="tx1"/>
                </a:solidFill>
                <a:effectLst/>
                <a:uLnTx/>
                <a:uFillTx/>
                <a:cs typeface="Arial" pitchFamily="34" charset="0"/>
              </a:rPr>
              <a:t>Enforces accountability</a:t>
            </a:r>
            <a:endParaRPr kumimoji="0" lang="en-US" sz="1300" b="0" i="0" u="none" strike="noStrike" kern="0" cap="none" spc="0" normalizeH="0" baseline="0" noProof="0" dirty="0">
              <a:ln>
                <a:noFill/>
              </a:ln>
              <a:solidFill>
                <a:schemeClr val="tx1"/>
              </a:solidFill>
              <a:effectLst/>
              <a:uLnTx/>
              <a:uFillTx/>
              <a:cs typeface="Arial" pitchFamily="34" charset="0"/>
            </a:endParaRPr>
          </a:p>
        </p:txBody>
      </p:sp>
      <p:sp>
        <p:nvSpPr>
          <p:cNvPr id="31" name="TextBox 30"/>
          <p:cNvSpPr txBox="1"/>
          <p:nvPr/>
        </p:nvSpPr>
        <p:spPr>
          <a:xfrm>
            <a:off x="3657600" y="3429000"/>
            <a:ext cx="5068888" cy="990600"/>
          </a:xfrm>
          <a:prstGeom prst="rect">
            <a:avLst/>
          </a:prstGeom>
          <a:noFill/>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a:ln>
                  <a:noFill/>
                </a:ln>
                <a:solidFill>
                  <a:schemeClr val="bg1"/>
                </a:solidFill>
                <a:effectLst/>
                <a:uLnTx/>
                <a:uFillTx/>
                <a:cs typeface="Arial" pitchFamily="34" charset="0"/>
              </a:rPr>
              <a:t>Specifies </a:t>
            </a:r>
            <a:r>
              <a:rPr lang="en-US" sz="1300" kern="0" dirty="0">
                <a:solidFill>
                  <a:schemeClr val="bg1"/>
                </a:solidFill>
                <a:cs typeface="Arial" pitchFamily="34" charset="0"/>
              </a:rPr>
              <a:t>suitable</a:t>
            </a:r>
            <a:r>
              <a:rPr kumimoji="0" lang="en-US" sz="1300" b="0" i="0" u="none" strike="noStrike" kern="0" cap="none" spc="0" normalizeH="0" baseline="0" noProof="0" dirty="0" smtClean="0">
                <a:ln>
                  <a:noFill/>
                </a:ln>
                <a:solidFill>
                  <a:schemeClr val="bg1"/>
                </a:solidFill>
                <a:effectLst/>
                <a:uLnTx/>
                <a:uFillTx/>
                <a:cs typeface="Arial" pitchFamily="34" charset="0"/>
              </a:rPr>
              <a:t> objectives</a:t>
            </a:r>
            <a:endParaRPr kumimoji="0" lang="en-US" sz="1300" b="0" i="0" u="none" strike="noStrike" kern="0" cap="none" spc="0" normalizeH="0" baseline="0" noProof="0" dirty="0">
              <a:ln>
                <a:noFill/>
              </a:ln>
              <a:solidFill>
                <a:schemeClr val="bg1"/>
              </a:solidFill>
              <a:effectLst/>
              <a:uLnTx/>
              <a:uFillTx/>
              <a:cs typeface="Arial" pitchFamily="34" charset="0"/>
            </a:endParaRP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Identifies and analyzes risk</a:t>
            </a:r>
            <a:endParaRPr kumimoji="0" lang="en-US" sz="1300" b="0" i="0" u="none" strike="noStrike" kern="0" cap="none" spc="0" normalizeH="0" baseline="0" noProof="0" dirty="0">
              <a:ln>
                <a:noFill/>
              </a:ln>
              <a:solidFill>
                <a:schemeClr val="bg1"/>
              </a:solidFill>
              <a:effectLst/>
              <a:uLnTx/>
              <a:uFillTx/>
              <a:cs typeface="Arial" pitchFamily="34" charset="0"/>
            </a:endParaRP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Assesses fraud risk</a:t>
            </a: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Identifies </a:t>
            </a:r>
            <a:r>
              <a:rPr kumimoji="0" lang="en-US" sz="1300" b="0" i="0" u="none" strike="noStrike" kern="0" cap="none" spc="0" normalizeH="0" baseline="0" noProof="0" dirty="0">
                <a:ln>
                  <a:noFill/>
                </a:ln>
                <a:solidFill>
                  <a:schemeClr val="bg1"/>
                </a:solidFill>
                <a:effectLst/>
                <a:uLnTx/>
                <a:uFillTx/>
                <a:cs typeface="Arial" pitchFamily="34" charset="0"/>
              </a:rPr>
              <a:t>and </a:t>
            </a:r>
            <a:r>
              <a:rPr kumimoji="0" lang="en-US" sz="1300" b="0" i="0" u="none" strike="noStrike" kern="0" cap="none" spc="0" normalizeH="0" baseline="0" noProof="0" dirty="0" smtClean="0">
                <a:ln>
                  <a:noFill/>
                </a:ln>
                <a:solidFill>
                  <a:schemeClr val="bg1"/>
                </a:solidFill>
                <a:effectLst/>
                <a:uLnTx/>
                <a:uFillTx/>
                <a:cs typeface="Arial" pitchFamily="34" charset="0"/>
              </a:rPr>
              <a:t>analyzes significant change</a:t>
            </a:r>
            <a:endParaRPr kumimoji="0" lang="en-US" sz="1300" b="0" i="0" u="none" strike="noStrike" kern="0" cap="none" spc="0" normalizeH="0" baseline="0" noProof="0" dirty="0">
              <a:ln>
                <a:noFill/>
              </a:ln>
              <a:solidFill>
                <a:schemeClr val="bg1"/>
              </a:solidFill>
              <a:effectLst/>
              <a:uLnTx/>
              <a:uFillTx/>
              <a:cs typeface="Arial" pitchFamily="34" charset="0"/>
            </a:endParaRPr>
          </a:p>
        </p:txBody>
      </p:sp>
      <p:sp>
        <p:nvSpPr>
          <p:cNvPr id="33" name="TextBox 32"/>
          <p:cNvSpPr txBox="1"/>
          <p:nvPr/>
        </p:nvSpPr>
        <p:spPr>
          <a:xfrm>
            <a:off x="3657600" y="4495800"/>
            <a:ext cx="4876800" cy="412750"/>
          </a:xfrm>
          <a:prstGeom prst="rect">
            <a:avLst/>
          </a:prstGeom>
          <a:noFill/>
          <a:ln>
            <a:noFill/>
          </a:ln>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startAt="10"/>
              <a:tabLst/>
              <a:defRPr/>
            </a:pPr>
            <a:r>
              <a:rPr kumimoji="0" lang="en-US" sz="1300" b="0" i="0" u="none" strike="noStrike" kern="0" cap="none" spc="0" normalizeH="0" baseline="0" noProof="0" dirty="0">
                <a:ln>
                  <a:noFill/>
                </a:ln>
                <a:solidFill>
                  <a:srgbClr val="FFFFFF"/>
                </a:solidFill>
                <a:effectLst/>
                <a:uLnTx/>
                <a:uFillTx/>
                <a:cs typeface="Arial" pitchFamily="34" charset="0"/>
              </a:rPr>
              <a:t>Selects and develops control activities</a:t>
            </a:r>
          </a:p>
          <a:p>
            <a:pPr marL="0" marR="0" lvl="0" indent="-274320" defTabSz="914400" eaLnBrk="1" fontAlgn="auto" latinLnBrk="0" hangingPunct="1">
              <a:lnSpc>
                <a:spcPct val="100000"/>
              </a:lnSpc>
              <a:spcBef>
                <a:spcPts val="0"/>
              </a:spcBef>
              <a:spcAft>
                <a:spcPts val="200"/>
              </a:spcAft>
              <a:buClrTx/>
              <a:buSzTx/>
              <a:buFontTx/>
              <a:buNone/>
              <a:tabLst/>
              <a:defRPr/>
            </a:pPr>
            <a:r>
              <a:rPr kumimoji="0" lang="en-US" sz="1300" b="0" i="0" u="none" strike="noStrike" kern="0" cap="none" spc="0" normalizeH="0" baseline="0" noProof="0" dirty="0">
                <a:ln>
                  <a:noFill/>
                </a:ln>
                <a:solidFill>
                  <a:srgbClr val="FFFFFF"/>
                </a:solidFill>
                <a:effectLst/>
                <a:uLnTx/>
                <a:uFillTx/>
                <a:cs typeface="Arial" pitchFamily="34" charset="0"/>
              </a:rPr>
              <a:t>11.  Selects and develops general controls over technology</a:t>
            </a:r>
          </a:p>
          <a:p>
            <a:pPr marL="0" marR="0" lvl="0" indent="-274320" defTabSz="914400" eaLnBrk="1" fontAlgn="auto" latinLnBrk="0" hangingPunct="1">
              <a:lnSpc>
                <a:spcPct val="100000"/>
              </a:lnSpc>
              <a:spcBef>
                <a:spcPts val="0"/>
              </a:spcBef>
              <a:spcAft>
                <a:spcPts val="200"/>
              </a:spcAft>
              <a:buClrTx/>
              <a:buSzTx/>
              <a:buFont typeface="+mj-lt"/>
              <a:buAutoNum type="arabicPeriod" startAt="12"/>
              <a:tabLst/>
              <a:defRPr/>
            </a:pPr>
            <a:r>
              <a:rPr kumimoji="0" lang="en-US" sz="1300" b="0" i="0" u="none" strike="noStrike" kern="0" cap="none" spc="0" normalizeH="0" baseline="0" noProof="0" dirty="0">
                <a:ln>
                  <a:noFill/>
                </a:ln>
                <a:solidFill>
                  <a:srgbClr val="FFFFFF"/>
                </a:solidFill>
                <a:effectLst/>
                <a:uLnTx/>
                <a:uFillTx/>
                <a:cs typeface="Arial" pitchFamily="34" charset="0"/>
              </a:rPr>
              <a:t>Deploys through policies and procedures</a:t>
            </a:r>
          </a:p>
        </p:txBody>
      </p:sp>
      <p:sp>
        <p:nvSpPr>
          <p:cNvPr id="34" name="TextBox 33"/>
          <p:cNvSpPr txBox="1"/>
          <p:nvPr/>
        </p:nvSpPr>
        <p:spPr>
          <a:xfrm>
            <a:off x="3657600" y="5334000"/>
            <a:ext cx="4648200" cy="651460"/>
          </a:xfrm>
          <a:prstGeom prst="rect">
            <a:avLst/>
          </a:prstGeom>
          <a:noFill/>
        </p:spPr>
        <p:txBody>
          <a:bodyPr lIns="0" tIns="0" rIns="0" bIns="0">
            <a:spAutoFit/>
          </a:bodyPr>
          <a:lstStyle/>
          <a:p>
            <a:pPr indent="-274320">
              <a:spcAft>
                <a:spcPts val="200"/>
              </a:spcAft>
              <a:buFont typeface="+mj-lt"/>
              <a:buAutoNum type="arabicPeriod" startAt="13"/>
              <a:defRPr/>
            </a:pPr>
            <a:r>
              <a:rPr lang="en-US" sz="1300" dirty="0" smtClean="0">
                <a:solidFill>
                  <a:schemeClr val="bg1"/>
                </a:solidFill>
                <a:cs typeface="Arial" pitchFamily="34" charset="0"/>
              </a:rPr>
              <a:t>Uses relevant </a:t>
            </a:r>
            <a:r>
              <a:rPr lang="en-US" sz="1300" dirty="0">
                <a:solidFill>
                  <a:schemeClr val="bg1"/>
                </a:solidFill>
                <a:cs typeface="Arial" pitchFamily="34" charset="0"/>
              </a:rPr>
              <a:t>information</a:t>
            </a:r>
          </a:p>
          <a:p>
            <a:pPr indent="-274320">
              <a:spcAft>
                <a:spcPts val="200"/>
              </a:spcAft>
              <a:buFont typeface="+mj-lt"/>
              <a:buAutoNum type="arabicPeriod" startAt="13"/>
              <a:defRPr/>
            </a:pPr>
            <a:r>
              <a:rPr lang="en-US" sz="1300" dirty="0">
                <a:solidFill>
                  <a:schemeClr val="bg1"/>
                </a:solidFill>
                <a:cs typeface="Arial" pitchFamily="34" charset="0"/>
              </a:rPr>
              <a:t>Communicates internally</a:t>
            </a:r>
          </a:p>
          <a:p>
            <a:pPr indent="-274320">
              <a:spcAft>
                <a:spcPts val="200"/>
              </a:spcAft>
              <a:buFont typeface="+mj-lt"/>
              <a:buAutoNum type="arabicPeriod" startAt="13"/>
              <a:defRPr/>
            </a:pPr>
            <a:r>
              <a:rPr lang="en-US" sz="1300" dirty="0">
                <a:solidFill>
                  <a:schemeClr val="bg1"/>
                </a:solidFill>
                <a:cs typeface="Arial" pitchFamily="34" charset="0"/>
              </a:rPr>
              <a:t>Communicates externally</a:t>
            </a:r>
          </a:p>
        </p:txBody>
      </p:sp>
      <p:sp>
        <p:nvSpPr>
          <p:cNvPr id="35" name="TextBox 34"/>
          <p:cNvSpPr txBox="1"/>
          <p:nvPr/>
        </p:nvSpPr>
        <p:spPr>
          <a:xfrm>
            <a:off x="3657600" y="6172200"/>
            <a:ext cx="5029200" cy="274638"/>
          </a:xfrm>
          <a:prstGeom prst="rect">
            <a:avLst/>
          </a:prstGeom>
          <a:noFill/>
        </p:spPr>
        <p:txBody>
          <a:bodyPr lIns="0" tIns="0" rIns="0" bIns="0"/>
          <a:lstStyle/>
          <a:p>
            <a:pPr indent="-274320">
              <a:spcAft>
                <a:spcPts val="200"/>
              </a:spcAft>
              <a:buFont typeface="+mj-lt"/>
              <a:buAutoNum type="arabicPeriod" startAt="16"/>
              <a:defRPr/>
            </a:pPr>
            <a:r>
              <a:rPr lang="en-US" sz="1300" dirty="0">
                <a:solidFill>
                  <a:schemeClr val="bg1"/>
                </a:solidFill>
                <a:cs typeface="Arial" pitchFamily="34" charset="0"/>
              </a:rPr>
              <a:t>Conducts ongoing </a:t>
            </a:r>
            <a:r>
              <a:rPr lang="en-US" sz="1300" dirty="0" smtClean="0">
                <a:solidFill>
                  <a:schemeClr val="bg1"/>
                </a:solidFill>
                <a:cs typeface="Arial" pitchFamily="34" charset="0"/>
              </a:rPr>
              <a:t>and/or </a:t>
            </a:r>
            <a:r>
              <a:rPr lang="en-US" sz="1300" dirty="0">
                <a:solidFill>
                  <a:schemeClr val="bg1"/>
                </a:solidFill>
                <a:cs typeface="Arial" pitchFamily="34" charset="0"/>
              </a:rPr>
              <a:t>separate evaluations</a:t>
            </a:r>
          </a:p>
          <a:p>
            <a:pPr indent="-274320">
              <a:spcAft>
                <a:spcPts val="200"/>
              </a:spcAft>
              <a:buFont typeface="+mj-lt"/>
              <a:buAutoNum type="arabicPeriod" startAt="16"/>
              <a:defRPr/>
            </a:pPr>
            <a:r>
              <a:rPr lang="en-US" sz="1300" dirty="0">
                <a:solidFill>
                  <a:schemeClr val="bg1"/>
                </a:solidFill>
                <a:cs typeface="Arial" pitchFamily="34" charset="0"/>
              </a:rPr>
              <a:t>Evaluates and communicates deficiencies</a:t>
            </a:r>
          </a:p>
        </p:txBody>
      </p:sp>
    </p:spTree>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ltGray">
          <a:xfrm>
            <a:off x="3429000" y="2438400"/>
            <a:ext cx="5181600" cy="4267200"/>
          </a:xfrm>
          <a:prstGeom prst="rect">
            <a:avLst/>
          </a:prstGeom>
          <a:solidFill>
            <a:srgbClr val="D5A83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tx2"/>
              </a:solidFill>
              <a:latin typeface="Arial" pitchFamily="34" charset="0"/>
              <a:cs typeface="Arial" pitchFamily="34" charset="0"/>
            </a:endParaRPr>
          </a:p>
        </p:txBody>
      </p:sp>
      <p:sp>
        <p:nvSpPr>
          <p:cNvPr id="19" name="Rectangle 18"/>
          <p:cNvSpPr/>
          <p:nvPr/>
        </p:nvSpPr>
        <p:spPr bwMode="ltGray">
          <a:xfrm>
            <a:off x="533401" y="2438400"/>
            <a:ext cx="2514599" cy="436562"/>
          </a:xfrm>
          <a:prstGeom prst="rect">
            <a:avLst/>
          </a:prstGeom>
          <a:solidFill>
            <a:srgbClr val="D5A83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700" b="1" dirty="0">
                <a:solidFill>
                  <a:schemeClr val="tx1"/>
                </a:solidFill>
                <a:latin typeface="Arial" pitchFamily="34" charset="0"/>
                <a:cs typeface="Arial" pitchFamily="34" charset="0"/>
              </a:rPr>
              <a:t>Control Environment</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24" name="TextBox 23"/>
          <p:cNvSpPr txBox="1"/>
          <p:nvPr/>
        </p:nvSpPr>
        <p:spPr>
          <a:xfrm>
            <a:off x="3505200" y="2514600"/>
            <a:ext cx="4953000" cy="4267200"/>
          </a:xfrm>
          <a:prstGeom prst="rect">
            <a:avLst/>
          </a:prstGeom>
          <a:noFill/>
          <a:ln>
            <a:noFill/>
          </a:ln>
        </p:spPr>
        <p:txBody>
          <a:bodyPr lIns="0" tIns="0" rIns="0" bIns="0"/>
          <a:lstStyle/>
          <a:p>
            <a:pPr marL="342900" indent="-284163">
              <a:buFont typeface="+mj-lt"/>
              <a:buAutoNum type="arabicPeriod"/>
            </a:pPr>
            <a:r>
              <a:rPr lang="en-US" sz="1600" dirty="0" smtClean="0">
                <a:solidFill>
                  <a:schemeClr val="tx1"/>
                </a:solidFill>
                <a:cs typeface="Arial" pitchFamily="34" charset="0"/>
              </a:rPr>
              <a:t>The organization demonstrates a commitment to integrity and ethical values.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board of directors demonstrates independence from management and exercises oversight of the development and performance of internal control.</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Management establishes, with board oversight, structures, reporting lines, and appropriate authorities and responsibilities in the pursuit of objectives.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organization demonstrates a commitment to attract, develop, and retain competent individuals in alignment with objectives.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organization holds individuals accountable for their internal control responsibilities in the pursuit of objectives.</a:t>
            </a:r>
            <a:endParaRPr kumimoji="0" lang="en-US" sz="1300" b="0" i="0" u="none" strike="noStrike" kern="0" cap="none" spc="0" normalizeH="0" baseline="0" noProof="0" dirty="0">
              <a:ln>
                <a:noFill/>
              </a:ln>
              <a:solidFill>
                <a:schemeClr val="tx1"/>
              </a:solidFill>
              <a:effectLst/>
              <a:uLnTx/>
              <a:uFillTx/>
              <a:cs typeface="Arial" pitchFamily="34" charset="0"/>
            </a:endParaRPr>
          </a:p>
        </p:txBody>
      </p:sp>
    </p:spTree>
  </p:cSld>
  <p:clrMapOvr>
    <a:masterClrMapping/>
  </p:clrMapOvr>
  <p:transition>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 name="Rectangle 25"/>
          <p:cNvSpPr/>
          <p:nvPr/>
        </p:nvSpPr>
        <p:spPr bwMode="ltGray">
          <a:xfrm>
            <a:off x="3429000" y="2438400"/>
            <a:ext cx="5181600" cy="3962400"/>
          </a:xfrm>
          <a:prstGeom prst="rect">
            <a:avLst/>
          </a:prstGeom>
          <a:solidFill>
            <a:srgbClr val="ADA012"/>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r>
              <a:rPr lang="en-US" sz="1700" dirty="0" smtClean="0">
                <a:solidFill>
                  <a:schemeClr val="bg1"/>
                </a:solidFill>
                <a:latin typeface="Arial" pitchFamily="34" charset="0"/>
                <a:cs typeface="Arial" pitchFamily="34" charset="0"/>
              </a:rPr>
              <a:t>6.   The organization specifies objectives with sufficient clarity to enable the identification and assessment of risks relating to objectives.</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7.   The organization identifies risks to the achievement of its objectives across the entity and analyzes risks as a basis for determining how the risks should be managed. </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8.   The organization considers the potential for fraud in assessing risks to the achievement of objectives.</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9.   The organization identifies and assesses changes that could significantly impact the system of internal control. </a:t>
            </a:r>
          </a:p>
        </p:txBody>
      </p:sp>
      <p:sp>
        <p:nvSpPr>
          <p:cNvPr id="20" name="Rectangle 19"/>
          <p:cNvSpPr/>
          <p:nvPr/>
        </p:nvSpPr>
        <p:spPr bwMode="ltGray">
          <a:xfrm>
            <a:off x="533401" y="2438400"/>
            <a:ext cx="2362200" cy="457200"/>
          </a:xfrm>
          <a:prstGeom prst="rect">
            <a:avLst/>
          </a:prstGeom>
          <a:solidFill>
            <a:srgbClr val="ADA01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700" b="1" dirty="0">
                <a:solidFill>
                  <a:schemeClr val="bg1"/>
                </a:solidFill>
                <a:latin typeface="Arial" pitchFamily="34" charset="0"/>
                <a:cs typeface="Arial" pitchFamily="34" charset="0"/>
              </a:rPr>
              <a:t>Risk Assessment</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Tree>
  </p:cSld>
  <p:clrMapOvr>
    <a:masterClrMapping/>
  </p:clrMapOvr>
  <p:transition>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Assessment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25</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a:t>consider all significant </a:t>
            </a:r>
            <a:r>
              <a:rPr lang="en-US" dirty="0" smtClean="0"/>
              <a:t>interactions</a:t>
            </a:r>
            <a:r>
              <a:rPr lang="en-US" dirty="0"/>
              <a:t>—of goods, services, and information—internal to an entity and between the entity and its relevant external parties. </a:t>
            </a:r>
          </a:p>
          <a:p>
            <a:pPr lvl="1"/>
            <a:r>
              <a:rPr lang="en-US" b="1" dirty="0"/>
              <a:t>Technological developments that can affect the availability and use of data, infrastructure costs, and the demand for </a:t>
            </a:r>
            <a:r>
              <a:rPr lang="en-US" b="1" dirty="0" smtClean="0"/>
              <a:t>technology based </a:t>
            </a:r>
            <a:r>
              <a:rPr lang="en-US" b="1" dirty="0"/>
              <a:t>services. </a:t>
            </a:r>
          </a:p>
          <a:p>
            <a:pPr lvl="1"/>
            <a:r>
              <a:rPr lang="en-US" b="1" dirty="0"/>
              <a:t>A disruption in information systems processing that can adversely affect the entity’s operations. </a:t>
            </a:r>
            <a:endParaRPr lang="en-US" b="1" dirty="0" smtClean="0"/>
          </a:p>
          <a:p>
            <a:r>
              <a:rPr lang="en-US" b="1" dirty="0" smtClean="0"/>
              <a:t>Assess Fraud</a:t>
            </a:r>
          </a:p>
          <a:p>
            <a:pPr lvl="1"/>
            <a:r>
              <a:rPr lang="en-US" dirty="0"/>
              <a:t>Nature of </a:t>
            </a:r>
            <a:r>
              <a:rPr lang="en-US" dirty="0" smtClean="0"/>
              <a:t>automation</a:t>
            </a:r>
          </a:p>
          <a:p>
            <a:r>
              <a:rPr lang="en-US" i="1" dirty="0" smtClean="0"/>
              <a:t>New Technology—</a:t>
            </a:r>
            <a:r>
              <a:rPr lang="en-US" dirty="0" smtClean="0"/>
              <a:t>When</a:t>
            </a:r>
            <a:r>
              <a:rPr lang="en-US" i="1" dirty="0" smtClean="0"/>
              <a:t> </a:t>
            </a:r>
            <a:r>
              <a:rPr lang="en-US" dirty="0" smtClean="0"/>
              <a:t>new technologies are incorporated into production, service delivery processes, or supporting information systems, internal controls will likely need to be modified.</a:t>
            </a:r>
          </a:p>
          <a:p>
            <a:pPr lvl="1"/>
            <a:r>
              <a:rPr lang="en-US" dirty="0" smtClean="0"/>
              <a:t>For instance, introducing sales capabilities through mobile devices may require access controls specific to that technology as well as changes in controls over shipping processes. </a:t>
            </a:r>
          </a:p>
          <a:p>
            <a:endParaRPr lang="en-US" b="1" dirty="0" smtClean="0"/>
          </a:p>
          <a:p>
            <a:pPr lvl="1"/>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71238861"/>
      </p:ext>
    </p:extLst>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Rectangle 26"/>
          <p:cNvSpPr/>
          <p:nvPr/>
        </p:nvSpPr>
        <p:spPr bwMode="ltGray">
          <a:xfrm>
            <a:off x="3429000" y="2438400"/>
            <a:ext cx="5181600" cy="3048000"/>
          </a:xfrm>
          <a:prstGeom prst="rect">
            <a:avLst/>
          </a:prstGeom>
          <a:solidFill>
            <a:srgbClr val="5488BB"/>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sz="10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10. The organization selects and develops control activities that contribute to the mitigation of risks to the achievement of objectives to acceptable levels. </a:t>
            </a:r>
          </a:p>
          <a:p>
            <a:pPr marL="342900" indent="-342900">
              <a:buFont typeface="+mj-lt"/>
              <a:buAutoNum type="arabicPeriod"/>
            </a:pPr>
            <a:endParaRPr lang="en-US" sz="8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11. The organization selects and develops general control activities over technology to support the achievement of objectives.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2"/>
            </a:pPr>
            <a:r>
              <a:rPr lang="en-US" sz="1700" dirty="0" smtClean="0">
                <a:latin typeface="Arial" pitchFamily="34" charset="0"/>
                <a:cs typeface="Arial" pitchFamily="34" charset="0"/>
              </a:rPr>
              <a:t>The organization deploys control activities through policies that establish what is expected and procedures that put policies into place.</a:t>
            </a:r>
          </a:p>
          <a:p>
            <a:pPr marL="342900" indent="-342900">
              <a:buAutoNum type="arabicPeriod" startAt="12"/>
            </a:pPr>
            <a:endParaRPr lang="en-US" sz="1600" dirty="0" smtClean="0">
              <a:latin typeface="Arial" pitchFamily="34" charset="0"/>
              <a:cs typeface="Arial" pitchFamily="34" charset="0"/>
            </a:endParaRPr>
          </a:p>
        </p:txBody>
      </p:sp>
      <p:sp>
        <p:nvSpPr>
          <p:cNvPr id="21" name="Rectangle 20"/>
          <p:cNvSpPr/>
          <p:nvPr/>
        </p:nvSpPr>
        <p:spPr bwMode="ltGray">
          <a:xfrm>
            <a:off x="533400" y="2438400"/>
            <a:ext cx="2362199" cy="457200"/>
          </a:xfrm>
          <a:prstGeom prst="rect">
            <a:avLst/>
          </a:prstGeom>
          <a:solidFill>
            <a:srgbClr val="5488B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700" b="1" dirty="0">
                <a:solidFill>
                  <a:schemeClr val="bg1"/>
                </a:solidFill>
                <a:latin typeface="Arial" pitchFamily="34" charset="0"/>
                <a:cs typeface="Arial" pitchFamily="34" charset="0"/>
              </a:rPr>
              <a:t>Control Activities</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5" name="TextBox 4"/>
          <p:cNvSpPr txBox="1"/>
          <p:nvPr/>
        </p:nvSpPr>
        <p:spPr>
          <a:xfrm>
            <a:off x="533400" y="3178076"/>
            <a:ext cx="2362199" cy="23083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dirty="0" smtClean="0"/>
              <a:t>Control activities are performed at all levels of the entity and at various stages within business processes, </a:t>
            </a:r>
            <a:r>
              <a:rPr lang="en-US" b="1" dirty="0" smtClean="0">
                <a:ln w="1905"/>
                <a:solidFill>
                  <a:srgbClr val="FF0000"/>
                </a:solidFill>
                <a:effectLst>
                  <a:innerShdw blurRad="69850" dist="43180" dir="5400000">
                    <a:srgbClr val="000000">
                      <a:alpha val="65000"/>
                    </a:srgbClr>
                  </a:innerShdw>
                </a:effectLst>
              </a:rPr>
              <a:t>and over the technology environment.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b="1" dirty="0" smtClean="0">
              <a:solidFill>
                <a:srgbClr val="9B2D1F"/>
              </a:solidFill>
            </a:endParaRPr>
          </a:p>
          <a:p>
            <a:endParaRPr lang="en-US" dirty="0"/>
          </a:p>
        </p:txBody>
      </p:sp>
    </p:spTree>
  </p:cSld>
  <p:clrMapOvr>
    <a:masterClrMapping/>
  </p:clrMapOvr>
  <p:transition>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27</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28700" y="565150"/>
            <a:ext cx="7086600" cy="57277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67766"/>
          </a:xfrm>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28</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920024" y="1326524"/>
            <a:ext cx="6615614" cy="469327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29</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When determining what actions to put in place to mitigate risk, management considers all aspects of the entity’s internal control components and the relevant business processes, </a:t>
            </a:r>
            <a:r>
              <a:rPr lang="en-US" dirty="0" smtClean="0">
                <a:solidFill>
                  <a:srgbClr val="FF0000"/>
                </a:solidFill>
              </a:rPr>
              <a:t>information technology</a:t>
            </a:r>
            <a:r>
              <a:rPr lang="en-US" dirty="0" smtClean="0"/>
              <a:t>, and locations where control activities are needed. </a:t>
            </a:r>
          </a:p>
          <a:p>
            <a:pPr lvl="1"/>
            <a:r>
              <a:rPr lang="en-US" dirty="0" smtClean="0"/>
              <a:t>For example, entities may need to establish control activities to address the </a:t>
            </a:r>
            <a:r>
              <a:rPr lang="en-US" dirty="0" smtClean="0">
                <a:solidFill>
                  <a:srgbClr val="FF0000"/>
                </a:solidFill>
              </a:rPr>
              <a:t>integrity of the information </a:t>
            </a:r>
            <a:r>
              <a:rPr lang="en-US" dirty="0" smtClean="0"/>
              <a:t>sent to and received from the outsourced service provider.</a:t>
            </a:r>
          </a:p>
          <a:p>
            <a:pPr lvl="1"/>
            <a:r>
              <a:rPr lang="en-US" dirty="0" smtClean="0"/>
              <a:t>What is, Statement on Standards for Attestation Engagements (SSAE) No. 16 (SOC 1) report on internal controls prepared by a third- party service auditor?</a:t>
            </a:r>
            <a:endParaRPr lang="en-US" i="1" dirty="0" smtClean="0">
              <a:solidFill>
                <a:srgbClr val="FF0000"/>
              </a:solidFill>
            </a:endParaRPr>
          </a:p>
          <a:p>
            <a:pPr lvl="1"/>
            <a:endParaRPr lang="en-US" dirty="0" smtClean="0"/>
          </a:p>
          <a:p>
            <a:r>
              <a:rPr lang="en-US" dirty="0" smtClean="0"/>
              <a:t>Information Processing Objectives</a:t>
            </a:r>
          </a:p>
          <a:p>
            <a:pPr lvl="1"/>
            <a:r>
              <a:rPr lang="en-US" dirty="0" smtClean="0"/>
              <a:t>Completeness</a:t>
            </a:r>
          </a:p>
          <a:p>
            <a:pPr lvl="1"/>
            <a:r>
              <a:rPr lang="en-US" dirty="0" smtClean="0"/>
              <a:t>Accuracy</a:t>
            </a:r>
          </a:p>
          <a:p>
            <a:pPr lvl="1"/>
            <a:r>
              <a:rPr lang="en-US" dirty="0" smtClean="0"/>
              <a:t>Validity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Requirements for reporting about</a:t>
            </a:r>
          </a:p>
          <a:p>
            <a:pPr lvl="1"/>
            <a:r>
              <a:rPr lang="en-US" dirty="0" smtClean="0"/>
              <a:t>System of Internal Controls</a:t>
            </a:r>
          </a:p>
          <a:p>
            <a:pPr lvl="2"/>
            <a:r>
              <a:rPr lang="en-US" dirty="0" smtClean="0"/>
              <a:t>Financial, and</a:t>
            </a:r>
          </a:p>
          <a:p>
            <a:pPr lvl="2"/>
            <a:r>
              <a:rPr lang="en-US" dirty="0" smtClean="0"/>
              <a:t>Operational</a:t>
            </a:r>
          </a:p>
          <a:p>
            <a:pPr lvl="1"/>
            <a:r>
              <a:rPr lang="en-US" dirty="0" smtClean="0"/>
              <a:t>Deficiencies uncovered in Controls</a:t>
            </a:r>
          </a:p>
          <a:p>
            <a:r>
              <a:rPr lang="en-US" dirty="0" smtClean="0"/>
              <a:t>In the United Kingdom</a:t>
            </a:r>
          </a:p>
          <a:p>
            <a:pPr lvl="1"/>
            <a:r>
              <a:rPr lang="en-US" dirty="0" err="1" smtClean="0"/>
              <a:t>Turnball</a:t>
            </a:r>
            <a:r>
              <a:rPr lang="en-US" dirty="0" smtClean="0"/>
              <a:t> Report</a:t>
            </a:r>
          </a:p>
          <a:p>
            <a:pPr lvl="2"/>
            <a:r>
              <a:rPr lang="en-US" dirty="0" smtClean="0"/>
              <a:t>“Companies system of internal control … will include… information and communications processes … and should include all types of controls including those of an operational and compliance nature, as well as internal financial controls”</a:t>
            </a:r>
          </a:p>
          <a:p>
            <a:pPr lvl="1"/>
            <a:r>
              <a:rPr lang="en-US" dirty="0" smtClean="0"/>
              <a:t>Combined Code</a:t>
            </a:r>
          </a:p>
          <a:p>
            <a:pPr lvl="2"/>
            <a:r>
              <a:rPr lang="en-US" dirty="0" smtClean="0"/>
              <a:t>Companies need to report on system of internal control</a:t>
            </a:r>
          </a:p>
          <a:p>
            <a:pPr lvl="2"/>
            <a:r>
              <a:rPr lang="en-US" dirty="0" smtClean="0"/>
              <a:t>Companies are not required to:</a:t>
            </a:r>
          </a:p>
          <a:p>
            <a:pPr lvl="3"/>
            <a:r>
              <a:rPr lang="en-US" dirty="0" smtClean="0"/>
              <a:t>Comply or Explain why not</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30</a:t>
            </a:fld>
            <a:endParaRPr lang="en-US"/>
          </a:p>
        </p:txBody>
      </p:sp>
      <p:sp>
        <p:nvSpPr>
          <p:cNvPr id="5" name="Content Placeholder 4"/>
          <p:cNvSpPr>
            <a:spLocks noGrp="1"/>
          </p:cNvSpPr>
          <p:nvPr>
            <p:ph sz="quarter" idx="1"/>
          </p:nvPr>
        </p:nvSpPr>
        <p:spPr/>
        <p:txBody>
          <a:bodyPr/>
          <a:lstStyle/>
          <a:p>
            <a:r>
              <a:rPr lang="en-US" dirty="0" smtClean="0"/>
              <a:t>Technology embedded into business process</a:t>
            </a:r>
          </a:p>
          <a:p>
            <a:pPr lvl="1"/>
            <a:r>
              <a:rPr lang="en-US" dirty="0" smtClean="0"/>
              <a:t>Ensure Operations</a:t>
            </a:r>
          </a:p>
          <a:p>
            <a:pPr lvl="2"/>
            <a:r>
              <a:rPr lang="en-US" dirty="0" smtClean="0"/>
              <a:t>E.g. Robotic Assembly</a:t>
            </a:r>
          </a:p>
          <a:p>
            <a:r>
              <a:rPr lang="en-US" dirty="0" smtClean="0"/>
              <a:t>Technology used to Automate Control Activities</a:t>
            </a:r>
          </a:p>
          <a:p>
            <a:pPr lvl="2"/>
            <a:r>
              <a:rPr lang="en-US" dirty="0" smtClean="0"/>
              <a:t>3-way match in ERP system before Cash Disbursement</a:t>
            </a:r>
          </a:p>
          <a:p>
            <a:pPr lvl="2"/>
            <a:r>
              <a:rPr lang="en-US" dirty="0" smtClean="0"/>
              <a:t>Data-transmission</a:t>
            </a:r>
          </a:p>
          <a:p>
            <a:r>
              <a:rPr lang="en-US" dirty="0" smtClean="0"/>
              <a:t>“The reliability of technology within business processes … depends on the presence and proper functioning of the general control activities over technology”</a:t>
            </a:r>
          </a:p>
          <a:p>
            <a:pPr>
              <a:buNone/>
            </a:pPr>
            <a:endParaRPr lang="en-US"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31</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Must be implemented and operating for automated controls to be reliable</a:t>
            </a:r>
          </a:p>
          <a:p>
            <a:r>
              <a:rPr lang="en-US" dirty="0" smtClean="0"/>
              <a:t>Proper security </a:t>
            </a:r>
            <a:r>
              <a:rPr lang="en-US" dirty="0" smtClean="0">
                <a:solidFill>
                  <a:srgbClr val="FF0000"/>
                </a:solidFill>
              </a:rPr>
              <a:t>limits access </a:t>
            </a:r>
            <a:r>
              <a:rPr lang="en-US" dirty="0" smtClean="0"/>
              <a:t>to the system to only those who need it, reducing the possibility of unauthorized edits to the files. </a:t>
            </a:r>
          </a:p>
          <a:p>
            <a:r>
              <a:rPr lang="en-US" dirty="0" smtClean="0"/>
              <a:t>Control activities over any changes to the technology help ensure that it continues to function as intended.</a:t>
            </a:r>
          </a:p>
          <a:p>
            <a:r>
              <a:rPr lang="en-US" dirty="0" smtClean="0"/>
              <a:t>Technology general controls include control activities over:</a:t>
            </a:r>
          </a:p>
          <a:p>
            <a:pPr lvl="1"/>
            <a:r>
              <a:rPr lang="en-US" dirty="0" smtClean="0"/>
              <a:t> the </a:t>
            </a:r>
            <a:r>
              <a:rPr lang="en-US" dirty="0" smtClean="0">
                <a:solidFill>
                  <a:srgbClr val="FF0000"/>
                </a:solidFill>
              </a:rPr>
              <a:t>technology infrastructure</a:t>
            </a:r>
          </a:p>
          <a:p>
            <a:pPr lvl="1"/>
            <a:r>
              <a:rPr lang="en-US" dirty="0" smtClean="0">
                <a:solidFill>
                  <a:srgbClr val="FF0000"/>
                </a:solidFill>
              </a:rPr>
              <a:t>security management</a:t>
            </a:r>
          </a:p>
          <a:p>
            <a:pPr lvl="1"/>
            <a:r>
              <a:rPr lang="en-US" dirty="0" smtClean="0"/>
              <a:t>technology </a:t>
            </a:r>
            <a:r>
              <a:rPr lang="en-US" dirty="0" smtClean="0">
                <a:solidFill>
                  <a:srgbClr val="FF0000"/>
                </a:solidFill>
              </a:rPr>
              <a:t>acquisition, development, and maintenance</a:t>
            </a:r>
            <a:r>
              <a:rPr lang="en-US" dirty="0" smtClean="0"/>
              <a:t>.</a:t>
            </a:r>
          </a:p>
          <a:p>
            <a:r>
              <a:rPr lang="en-US" dirty="0" smtClean="0"/>
              <a:t> They apply to all technology</a:t>
            </a:r>
          </a:p>
          <a:p>
            <a:pPr lvl="1"/>
            <a:r>
              <a:rPr lang="en-US" dirty="0" smtClean="0"/>
              <a:t>from information technology applications on a mainframe computer, to client/server, desktop, portable computer, and mobile device environments, to operational technology, such as plant control systems or manufacturing robotics. </a:t>
            </a:r>
          </a:p>
          <a:p>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Infrastructure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32</a:t>
            </a:fld>
            <a:endParaRPr lang="en-US"/>
          </a:p>
        </p:txBody>
      </p:sp>
      <p:sp>
        <p:nvSpPr>
          <p:cNvPr id="5" name="Content Placeholder 4"/>
          <p:cNvSpPr>
            <a:spLocks noGrp="1"/>
          </p:cNvSpPr>
          <p:nvPr>
            <p:ph sz="quarter" idx="1"/>
          </p:nvPr>
        </p:nvSpPr>
        <p:spPr/>
        <p:txBody>
          <a:bodyPr/>
          <a:lstStyle/>
          <a:p>
            <a:r>
              <a:rPr lang="en-US" dirty="0" smtClean="0"/>
              <a:t>Networking</a:t>
            </a:r>
          </a:p>
          <a:p>
            <a:r>
              <a:rPr lang="en-US" dirty="0" smtClean="0"/>
              <a:t>Hardware</a:t>
            </a:r>
          </a:p>
          <a:p>
            <a:r>
              <a:rPr lang="en-US" dirty="0" smtClean="0"/>
              <a:t>Electricity, Cooling, etc.</a:t>
            </a:r>
          </a:p>
          <a:p>
            <a:r>
              <a:rPr lang="en-US" dirty="0" smtClean="0"/>
              <a:t>Infrastructure Changes and Risks need to be</a:t>
            </a:r>
          </a:p>
          <a:p>
            <a:pPr lvl="1"/>
            <a:r>
              <a:rPr lang="en-US" dirty="0" smtClean="0"/>
              <a:t>Tracked</a:t>
            </a:r>
          </a:p>
          <a:p>
            <a:pPr lvl="1"/>
            <a:r>
              <a:rPr lang="en-US" dirty="0" smtClean="0"/>
              <a:t> Assessed</a:t>
            </a:r>
          </a:p>
          <a:p>
            <a:pPr lvl="1"/>
            <a:r>
              <a:rPr lang="en-US" dirty="0" smtClean="0"/>
              <a:t>Respond</a:t>
            </a:r>
          </a:p>
          <a:p>
            <a:r>
              <a:rPr lang="en-US" dirty="0" smtClean="0"/>
              <a:t>Back-up and Disaster Recovery need to be in place</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Technology Security Access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33</a:t>
            </a:fld>
            <a:endParaRPr lang="en-US"/>
          </a:p>
        </p:txBody>
      </p:sp>
      <p:sp>
        <p:nvSpPr>
          <p:cNvPr id="5" name="Content Placeholder 4"/>
          <p:cNvSpPr>
            <a:spLocks noGrp="1"/>
          </p:cNvSpPr>
          <p:nvPr>
            <p:ph sz="quarter" idx="1"/>
          </p:nvPr>
        </p:nvSpPr>
        <p:spPr/>
        <p:txBody>
          <a:bodyPr>
            <a:normAutofit/>
          </a:bodyPr>
          <a:lstStyle/>
          <a:p>
            <a:r>
              <a:rPr lang="en-US" dirty="0" smtClean="0"/>
              <a:t>Authentication Controls</a:t>
            </a:r>
          </a:p>
          <a:p>
            <a:pPr lvl="1"/>
            <a:r>
              <a:rPr lang="en-US" dirty="0" smtClean="0"/>
              <a:t>Who/What has Access to Technology</a:t>
            </a:r>
          </a:p>
          <a:p>
            <a:pPr lvl="1"/>
            <a:r>
              <a:rPr lang="en-US" dirty="0" smtClean="0"/>
              <a:t>Access Rights for:</a:t>
            </a:r>
          </a:p>
          <a:p>
            <a:pPr lvl="2"/>
            <a:r>
              <a:rPr lang="en-US" dirty="0" smtClean="0"/>
              <a:t>Data</a:t>
            </a:r>
          </a:p>
          <a:p>
            <a:pPr lvl="2"/>
            <a:r>
              <a:rPr lang="en-US" dirty="0" smtClean="0"/>
              <a:t>Network Connection</a:t>
            </a:r>
          </a:p>
          <a:p>
            <a:pPr lvl="2"/>
            <a:r>
              <a:rPr lang="en-US" dirty="0" smtClean="0"/>
              <a:t>Application</a:t>
            </a:r>
          </a:p>
          <a:p>
            <a:pPr lvl="1"/>
            <a:r>
              <a:rPr lang="en-US" dirty="0" smtClean="0"/>
              <a:t>Ensures:</a:t>
            </a:r>
          </a:p>
          <a:p>
            <a:pPr lvl="2"/>
            <a:r>
              <a:rPr lang="en-US" dirty="0" smtClean="0"/>
              <a:t>Integrity of:</a:t>
            </a:r>
          </a:p>
          <a:p>
            <a:pPr lvl="3"/>
            <a:r>
              <a:rPr lang="en-US" dirty="0" smtClean="0"/>
              <a:t>Applications</a:t>
            </a:r>
          </a:p>
          <a:p>
            <a:pPr lvl="3"/>
            <a:r>
              <a:rPr lang="en-US" dirty="0" smtClean="0"/>
              <a:t>Data</a:t>
            </a:r>
          </a:p>
          <a:p>
            <a:r>
              <a:rPr lang="en-US" dirty="0" smtClean="0"/>
              <a:t>Protect against both Internal &amp; External Access Threats</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Development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34</a:t>
            </a:fld>
            <a:endParaRPr lang="en-US"/>
          </a:p>
        </p:txBody>
      </p:sp>
      <p:sp>
        <p:nvSpPr>
          <p:cNvPr id="5" name="Content Placeholder 4"/>
          <p:cNvSpPr>
            <a:spLocks noGrp="1"/>
          </p:cNvSpPr>
          <p:nvPr>
            <p:ph sz="quarter" idx="1"/>
          </p:nvPr>
        </p:nvSpPr>
        <p:spPr/>
        <p:txBody>
          <a:bodyPr/>
          <a:lstStyle/>
          <a:p>
            <a:r>
              <a:rPr lang="en-US" dirty="0" smtClean="0"/>
              <a:t>Make use of a Development Methodology</a:t>
            </a:r>
          </a:p>
          <a:p>
            <a:pPr lvl="1"/>
            <a:r>
              <a:rPr lang="en-US" dirty="0" smtClean="0"/>
              <a:t>SDLC</a:t>
            </a:r>
          </a:p>
          <a:p>
            <a:pPr lvl="1"/>
            <a:r>
              <a:rPr lang="en-US" i="1" dirty="0" smtClean="0"/>
              <a:t>Software Security Practices</a:t>
            </a:r>
          </a:p>
          <a:p>
            <a:pPr lvl="1"/>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3503" y="274638"/>
            <a:ext cx="8262307" cy="765552"/>
          </a:xfrm>
        </p:spPr>
        <p:txBody>
          <a:bodyPr>
            <a:normAutofit fontScale="90000"/>
          </a:bodyPr>
          <a:lstStyle/>
          <a:p>
            <a:r>
              <a:rPr lang="en-US" dirty="0" smtClean="0"/>
              <a:t>Summary of Technology 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35</a:t>
            </a:fld>
            <a:endParaRPr lang="en-US"/>
          </a:p>
        </p:txBody>
      </p:sp>
      <p:sp>
        <p:nvSpPr>
          <p:cNvPr id="5" name="Content Placeholder 4"/>
          <p:cNvSpPr>
            <a:spLocks noGrp="1"/>
          </p:cNvSpPr>
          <p:nvPr>
            <p:ph sz="quarter" idx="1"/>
          </p:nvPr>
        </p:nvSpPr>
        <p:spPr>
          <a:xfrm>
            <a:off x="146305" y="1447800"/>
            <a:ext cx="8719506" cy="4743450"/>
          </a:xfrm>
        </p:spPr>
        <p:txBody>
          <a:bodyPr>
            <a:normAutofit fontScale="85000" lnSpcReduction="10000"/>
          </a:bodyPr>
          <a:lstStyle/>
          <a:p>
            <a:pPr marL="514350" indent="-514350">
              <a:buFont typeface="+mj-lt"/>
              <a:buAutoNum type="arabicPeriod"/>
            </a:pPr>
            <a:r>
              <a:rPr lang="en-US" dirty="0" smtClean="0"/>
              <a:t>Determines Dependency between the Use of Technology in Business Processes and Technology General Controls</a:t>
            </a:r>
          </a:p>
          <a:p>
            <a:pPr lvl="2"/>
            <a:r>
              <a:rPr lang="en-US" dirty="0" smtClean="0"/>
              <a:t>Management understands and determines the dependency and linkage between business processes, automated control activities, and technology general controls. </a:t>
            </a:r>
          </a:p>
          <a:p>
            <a:pPr marL="514350" indent="-514350">
              <a:buFont typeface="+mj-lt"/>
              <a:buAutoNum type="arabicPeriod"/>
            </a:pPr>
            <a:r>
              <a:rPr lang="en-US" dirty="0" smtClean="0"/>
              <a:t>Establishes Relevant Technology Infrastructure Control Activities</a:t>
            </a:r>
          </a:p>
          <a:p>
            <a:pPr lvl="2"/>
            <a:r>
              <a:rPr lang="en-US" dirty="0" smtClean="0"/>
              <a:t>Management selects and develops control activities over the technology infrastructure, which are designed and implemented to help ensure the completeness, accuracy, and availability of technology processing.</a:t>
            </a:r>
          </a:p>
          <a:p>
            <a:pPr marL="514350" indent="-514350">
              <a:buFont typeface="+mj-lt"/>
              <a:buAutoNum type="arabicPeriod"/>
            </a:pPr>
            <a:r>
              <a:rPr lang="en-US" dirty="0" smtClean="0"/>
              <a:t>Establishes Relevant Security Management Process Control Activities</a:t>
            </a:r>
          </a:p>
          <a:p>
            <a:pPr lvl="2"/>
            <a:r>
              <a:rPr lang="en-US" dirty="0" smtClean="0"/>
              <a:t>Management selects and develops control activities that are designed and implemented to restrict technology access rights to authorized users commensurate with their job responsibilities and to protect the entity’s assets from external threats. </a:t>
            </a:r>
          </a:p>
          <a:p>
            <a:pPr marL="514350" indent="-514350">
              <a:buFont typeface="+mj-lt"/>
              <a:buAutoNum type="arabicPeriod"/>
            </a:pPr>
            <a:r>
              <a:rPr lang="en-US" dirty="0" smtClean="0"/>
              <a:t>Establishes Relevant Technology Acquisition, Development, and Maintenance Process Control Activities</a:t>
            </a:r>
          </a:p>
          <a:p>
            <a:pPr lvl="2"/>
            <a:r>
              <a:rPr lang="en-US" dirty="0" smtClean="0"/>
              <a:t>Management selects and develops control activities over the acquisition, development, and maintenance of technology and its infrastructure to achieve management’s objectives. </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 name="Rectangle 27"/>
          <p:cNvSpPr/>
          <p:nvPr/>
        </p:nvSpPr>
        <p:spPr bwMode="ltGray">
          <a:xfrm>
            <a:off x="3429000" y="2438400"/>
            <a:ext cx="5181600" cy="2971800"/>
          </a:xfrm>
          <a:prstGeom prst="rect">
            <a:avLst/>
          </a:prstGeom>
          <a:solidFill>
            <a:srgbClr val="4D447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endParaRPr lang="en-US" sz="17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13. The organization obtains or generates and uses relevant, quality information to support the functioning of internal control. </a:t>
            </a:r>
          </a:p>
          <a:p>
            <a:pPr marL="342900" indent="-342900">
              <a:buFont typeface="+mj-lt"/>
              <a:buAutoNum type="arabicPeriod"/>
            </a:pPr>
            <a:endParaRPr lang="en-US" sz="8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14. The organization internally communicates information, including objectives and responsibilities for internal control, necessary to support the functioning of internal control.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5"/>
            </a:pPr>
            <a:r>
              <a:rPr lang="en-US" sz="1700" dirty="0" smtClean="0">
                <a:latin typeface="Arial" pitchFamily="34" charset="0"/>
                <a:cs typeface="Arial" pitchFamily="34" charset="0"/>
              </a:rPr>
              <a:t>The organization communicates with external parties regarding matters affecting the functioning of internal control. </a:t>
            </a:r>
          </a:p>
          <a:p>
            <a:pPr marL="342900" indent="-342900"/>
            <a:endParaRPr lang="en-US" sz="1600" dirty="0" smtClean="0">
              <a:latin typeface="Arial" pitchFamily="34" charset="0"/>
              <a:cs typeface="Arial" pitchFamily="34" charset="0"/>
            </a:endParaRPr>
          </a:p>
        </p:txBody>
      </p:sp>
      <p:sp>
        <p:nvSpPr>
          <p:cNvPr id="22" name="Rectangle 21"/>
          <p:cNvSpPr/>
          <p:nvPr/>
        </p:nvSpPr>
        <p:spPr bwMode="ltGray">
          <a:xfrm>
            <a:off x="533400" y="2438400"/>
            <a:ext cx="2362200" cy="685800"/>
          </a:xfrm>
          <a:prstGeom prst="rect">
            <a:avLst/>
          </a:prstGeom>
          <a:solidFill>
            <a:srgbClr val="4D447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algn="ctr">
              <a:spcAft>
                <a:spcPts val="200"/>
              </a:spcAft>
              <a:buClr>
                <a:schemeClr val="tx1"/>
              </a:buClr>
              <a:defRPr/>
            </a:pPr>
            <a:r>
              <a:rPr lang="en-GB" sz="1700" b="1" dirty="0">
                <a:solidFill>
                  <a:schemeClr val="bg1"/>
                </a:solidFill>
                <a:latin typeface="Arial" pitchFamily="34" charset="0"/>
                <a:cs typeface="Arial" pitchFamily="34" charset="0"/>
              </a:rPr>
              <a:t>Information &amp; Communication</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Tree>
  </p:cSld>
  <p:clrMapOvr>
    <a:masterClrMapping/>
  </p:clrMapOvr>
  <p:transition>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&amp; Communication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37</a:t>
            </a:fld>
            <a:endParaRPr lang="en-US"/>
          </a:p>
        </p:txBody>
      </p:sp>
      <p:sp>
        <p:nvSpPr>
          <p:cNvPr id="7" name="Content Placeholder 6"/>
          <p:cNvSpPr>
            <a:spLocks noGrp="1"/>
          </p:cNvSpPr>
          <p:nvPr>
            <p:ph sz="quarter" idx="1"/>
          </p:nvPr>
        </p:nvSpPr>
        <p:spPr/>
        <p:txBody>
          <a:bodyPr/>
          <a:lstStyle/>
          <a:p>
            <a:r>
              <a:rPr lang="en-US" dirty="0" smtClean="0"/>
              <a:t>Maintains Quality Throughout Processing</a:t>
            </a:r>
          </a:p>
          <a:p>
            <a:pPr lvl="1"/>
            <a:r>
              <a:rPr lang="en-US" dirty="0" smtClean="0"/>
              <a:t>Information systems produce information that is </a:t>
            </a:r>
            <a:r>
              <a:rPr lang="en-US" dirty="0" smtClean="0">
                <a:solidFill>
                  <a:srgbClr val="FF0000"/>
                </a:solidFill>
              </a:rPr>
              <a:t>timely</a:t>
            </a:r>
            <a:r>
              <a:rPr lang="en-US" dirty="0" smtClean="0"/>
              <a:t>, </a:t>
            </a:r>
            <a:r>
              <a:rPr lang="en-US" dirty="0" smtClean="0">
                <a:solidFill>
                  <a:srgbClr val="FF0000"/>
                </a:solidFill>
              </a:rPr>
              <a:t>current</a:t>
            </a:r>
            <a:r>
              <a:rPr lang="en-US" dirty="0" smtClean="0"/>
              <a:t>, </a:t>
            </a:r>
            <a:r>
              <a:rPr lang="en-US" dirty="0" smtClean="0">
                <a:solidFill>
                  <a:srgbClr val="FF0000"/>
                </a:solidFill>
              </a:rPr>
              <a:t>accurate</a:t>
            </a:r>
            <a:r>
              <a:rPr lang="en-US" dirty="0" smtClean="0"/>
              <a:t>, </a:t>
            </a:r>
            <a:r>
              <a:rPr lang="en-US" dirty="0" smtClean="0">
                <a:solidFill>
                  <a:srgbClr val="FF0000"/>
                </a:solidFill>
              </a:rPr>
              <a:t>complete</a:t>
            </a:r>
            <a:r>
              <a:rPr lang="en-US" dirty="0" smtClean="0"/>
              <a:t>, </a:t>
            </a:r>
            <a:r>
              <a:rPr lang="en-US" dirty="0" smtClean="0">
                <a:solidFill>
                  <a:srgbClr val="FF0000"/>
                </a:solidFill>
              </a:rPr>
              <a:t>accessible</a:t>
            </a:r>
            <a:r>
              <a:rPr lang="en-US" dirty="0" smtClean="0"/>
              <a:t>, </a:t>
            </a:r>
            <a:r>
              <a:rPr lang="en-US" dirty="0" smtClean="0">
                <a:solidFill>
                  <a:srgbClr val="FF0000"/>
                </a:solidFill>
              </a:rPr>
              <a:t>protected </a:t>
            </a:r>
            <a:r>
              <a:rPr lang="en-US" dirty="0" smtClean="0"/>
              <a:t>and </a:t>
            </a:r>
            <a:r>
              <a:rPr lang="en-US" dirty="0" smtClean="0">
                <a:solidFill>
                  <a:srgbClr val="FF0000"/>
                </a:solidFill>
              </a:rPr>
              <a:t>verifiable </a:t>
            </a:r>
            <a:r>
              <a:rPr lang="en-US" dirty="0" smtClean="0"/>
              <a:t>and </a:t>
            </a:r>
            <a:r>
              <a:rPr lang="en-US" dirty="0" smtClean="0">
                <a:solidFill>
                  <a:srgbClr val="FF0000"/>
                </a:solidFill>
              </a:rPr>
              <a:t>retained</a:t>
            </a:r>
            <a:r>
              <a:rPr lang="en-US" dirty="0" smtClean="0"/>
              <a:t>.</a:t>
            </a:r>
          </a:p>
          <a:p>
            <a:pPr lvl="1"/>
            <a:r>
              <a:rPr lang="en-US" dirty="0" smtClean="0"/>
              <a:t>Information is reviewed to assess its relevance in supporting internal control components.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38</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6000" y="933450"/>
            <a:ext cx="7112000" cy="49911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39</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1681" y="2095499"/>
            <a:ext cx="7287987" cy="392430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Sarbanes-Oxley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a:t>
            </a:fld>
            <a:endParaRPr lang="en-US"/>
          </a:p>
        </p:txBody>
      </p:sp>
      <p:graphicFrame>
        <p:nvGraphicFramePr>
          <p:cNvPr id="6" name="Content Placeholder 5"/>
          <p:cNvGraphicFramePr>
            <a:graphicFrameLocks noGrp="1"/>
          </p:cNvGraphicFramePr>
          <p:nvPr>
            <p:ph sz="quarter" idx="1"/>
          </p:nvPr>
        </p:nvGraphicFramePr>
        <p:xfrm>
          <a:off x="914400" y="1447800"/>
          <a:ext cx="7772400" cy="3571239"/>
        </p:xfrm>
        <a:graphic>
          <a:graphicData uri="http://schemas.openxmlformats.org/drawingml/2006/table">
            <a:tbl>
              <a:tblPr firstRow="1" bandRow="1">
                <a:tableStyleId>{5C22544A-7EE6-4342-B048-85BDC9FD1C3A}</a:tableStyleId>
              </a:tblPr>
              <a:tblGrid>
                <a:gridCol w="1943100"/>
                <a:gridCol w="1943100"/>
                <a:gridCol w="1943100"/>
                <a:gridCol w="1943100"/>
              </a:tblGrid>
              <a:tr h="370840">
                <a:tc>
                  <a:txBody>
                    <a:bodyPr/>
                    <a:lstStyle/>
                    <a:p>
                      <a:endParaRPr lang="en-US" dirty="0"/>
                    </a:p>
                  </a:txBody>
                  <a:tcPr/>
                </a:tc>
                <a:tc>
                  <a:txBody>
                    <a:bodyPr/>
                    <a:lstStyle/>
                    <a:p>
                      <a:pPr algn="ctr"/>
                      <a:r>
                        <a:rPr lang="en-US" dirty="0" smtClean="0"/>
                        <a:t>302</a:t>
                      </a:r>
                      <a:endParaRPr lang="en-US" dirty="0"/>
                    </a:p>
                  </a:txBody>
                  <a:tcPr/>
                </a:tc>
                <a:tc>
                  <a:txBody>
                    <a:bodyPr/>
                    <a:lstStyle/>
                    <a:p>
                      <a:pPr algn="ctr"/>
                      <a:r>
                        <a:rPr lang="en-US" dirty="0" smtClean="0"/>
                        <a:t>404</a:t>
                      </a:r>
                      <a:endParaRPr lang="en-US" dirty="0"/>
                    </a:p>
                  </a:txBody>
                  <a:tcPr/>
                </a:tc>
                <a:tc>
                  <a:txBody>
                    <a:bodyPr/>
                    <a:lstStyle/>
                    <a:p>
                      <a:pPr algn="ctr"/>
                      <a:r>
                        <a:rPr lang="en-US" dirty="0" smtClean="0"/>
                        <a:t>409</a:t>
                      </a:r>
                      <a:endParaRPr lang="en-US" dirty="0"/>
                    </a:p>
                  </a:txBody>
                  <a:tcPr/>
                </a:tc>
              </a:tr>
              <a:tr h="370840">
                <a:tc>
                  <a:txBody>
                    <a:bodyPr/>
                    <a:lstStyle/>
                    <a:p>
                      <a:r>
                        <a:rPr lang="en-US" dirty="0" smtClean="0"/>
                        <a:t>Requirement</a:t>
                      </a:r>
                      <a:endParaRPr lang="en-US" dirty="0"/>
                    </a:p>
                  </a:txBody>
                  <a:tcPr/>
                </a:tc>
                <a:tc>
                  <a:txBody>
                    <a:bodyPr/>
                    <a:lstStyle/>
                    <a:p>
                      <a:pPr>
                        <a:buFont typeface="Arial"/>
                        <a:buChar char="•"/>
                      </a:pPr>
                      <a:r>
                        <a:rPr lang="en-US" dirty="0" smtClean="0"/>
                        <a:t>Quarterly Certification</a:t>
                      </a:r>
                      <a:r>
                        <a:rPr lang="en-US" baseline="0" dirty="0" smtClean="0"/>
                        <a:t> of financial reports</a:t>
                      </a:r>
                    </a:p>
                    <a:p>
                      <a:pPr>
                        <a:buFont typeface="Arial"/>
                        <a:buChar char="•"/>
                      </a:pPr>
                      <a:r>
                        <a:rPr lang="en-US" baseline="0" dirty="0" smtClean="0"/>
                        <a:t>Disclosure of known control deficiencies</a:t>
                      </a:r>
                    </a:p>
                    <a:p>
                      <a:pPr>
                        <a:buFont typeface="Arial"/>
                        <a:buChar char="•"/>
                      </a:pPr>
                      <a:r>
                        <a:rPr lang="en-US" baseline="0" dirty="0" smtClean="0"/>
                        <a:t>Disclosure of acts of fraud</a:t>
                      </a:r>
                    </a:p>
                  </a:txBody>
                  <a:tcPr/>
                </a:tc>
                <a:tc>
                  <a:txBody>
                    <a:bodyPr/>
                    <a:lstStyle/>
                    <a:p>
                      <a:pPr>
                        <a:buFont typeface="Arial"/>
                        <a:buChar char="•"/>
                      </a:pPr>
                      <a:r>
                        <a:rPr lang="en-US" dirty="0" smtClean="0"/>
                        <a:t>Mgmt annual certification</a:t>
                      </a:r>
                      <a:r>
                        <a:rPr lang="en-US" baseline="0" dirty="0" smtClean="0"/>
                        <a:t> of Internal Controls</a:t>
                      </a:r>
                    </a:p>
                    <a:p>
                      <a:pPr>
                        <a:buFont typeface="Arial"/>
                        <a:buChar char="•"/>
                      </a:pPr>
                      <a:r>
                        <a:rPr lang="en-US" baseline="0" dirty="0" smtClean="0"/>
                        <a:t>Independent attestation report</a:t>
                      </a:r>
                    </a:p>
                    <a:p>
                      <a:pPr>
                        <a:buFont typeface="Arial"/>
                        <a:buChar char="•"/>
                      </a:pPr>
                      <a:r>
                        <a:rPr lang="en-US" baseline="0" dirty="0" smtClean="0"/>
                        <a:t>Quarterly reviews/updates of changes</a:t>
                      </a:r>
                      <a:endParaRPr lang="en-US" dirty="0"/>
                    </a:p>
                  </a:txBody>
                  <a:tcPr/>
                </a:tc>
                <a:tc>
                  <a:txBody>
                    <a:bodyPr/>
                    <a:lstStyle/>
                    <a:p>
                      <a:pPr>
                        <a:buFont typeface="Arial"/>
                        <a:buChar char="•"/>
                      </a:pPr>
                      <a:r>
                        <a:rPr lang="en-US" dirty="0" smtClean="0"/>
                        <a:t>Monitor operational</a:t>
                      </a:r>
                      <a:r>
                        <a:rPr lang="en-US" baseline="0" dirty="0" smtClean="0"/>
                        <a:t> risk</a:t>
                      </a:r>
                    </a:p>
                    <a:p>
                      <a:pPr>
                        <a:buFont typeface="Arial"/>
                        <a:buChar char="•"/>
                      </a:pPr>
                      <a:r>
                        <a:rPr lang="en-US" baseline="0" dirty="0" smtClean="0"/>
                        <a:t>Material event reporting</a:t>
                      </a:r>
                    </a:p>
                    <a:p>
                      <a:pPr>
                        <a:buFont typeface="Arial"/>
                        <a:buChar char="•"/>
                      </a:pPr>
                      <a:r>
                        <a:rPr lang="en-US" dirty="0" smtClean="0"/>
                        <a:t>4 days</a:t>
                      </a:r>
                      <a:r>
                        <a:rPr lang="en-US" baseline="0" dirty="0" smtClean="0"/>
                        <a:t> to file report</a:t>
                      </a:r>
                      <a:endParaRPr lang="en-US" dirty="0"/>
                    </a:p>
                  </a:txBody>
                  <a:tcPr/>
                </a:tc>
              </a:tr>
              <a:tr h="370840">
                <a:tc>
                  <a:txBody>
                    <a:bodyPr/>
                    <a:lstStyle/>
                    <a:p>
                      <a:r>
                        <a:rPr lang="en-US" dirty="0" smtClean="0"/>
                        <a:t>Responsibility</a:t>
                      </a:r>
                      <a:endParaRPr lang="en-US" dirty="0"/>
                    </a:p>
                  </a:txBody>
                  <a:tcPr/>
                </a:tc>
                <a:tc>
                  <a:txBody>
                    <a:bodyPr/>
                    <a:lstStyle/>
                    <a:p>
                      <a:pPr>
                        <a:buFont typeface="Arial"/>
                        <a:buChar char="•"/>
                      </a:pPr>
                      <a:r>
                        <a:rPr lang="en-US" baseline="0" dirty="0" smtClean="0"/>
                        <a:t>CEO</a:t>
                      </a:r>
                    </a:p>
                    <a:p>
                      <a:pPr>
                        <a:buFont typeface="Arial"/>
                        <a:buChar char="•"/>
                      </a:pPr>
                      <a:r>
                        <a:rPr lang="en-US" baseline="0" dirty="0" smtClean="0"/>
                        <a:t>CFO</a:t>
                      </a:r>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r>
            </a:tbl>
          </a:graphicData>
        </a:graphic>
      </p:graphicFrame>
      <p:sp>
        <p:nvSpPr>
          <p:cNvPr id="7" name="TextBox 6"/>
          <p:cNvSpPr txBox="1"/>
          <p:nvPr/>
        </p:nvSpPr>
        <p:spPr>
          <a:xfrm>
            <a:off x="603504" y="5442857"/>
            <a:ext cx="7981672" cy="646331"/>
          </a:xfrm>
          <a:prstGeom prst="rect">
            <a:avLst/>
          </a:prstGeom>
          <a:noFill/>
        </p:spPr>
        <p:txBody>
          <a:bodyPr wrap="none" rtlCol="0">
            <a:spAutoFit/>
          </a:bodyPr>
          <a:lstStyle/>
          <a:p>
            <a:r>
              <a:rPr lang="en-US" dirty="0" smtClean="0"/>
              <a:t>SEC Mandated use of an Internal Control Framework that has been created by an organization</a:t>
            </a:r>
          </a:p>
          <a:p>
            <a:r>
              <a:rPr lang="en-US" dirty="0" smtClean="0"/>
              <a:t>that developed the framework through: due process and public comment.</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Rectangle 28"/>
          <p:cNvSpPr/>
          <p:nvPr/>
        </p:nvSpPr>
        <p:spPr bwMode="ltGray">
          <a:xfrm>
            <a:off x="3429000" y="2438400"/>
            <a:ext cx="5181600" cy="2590800"/>
          </a:xfrm>
          <a:prstGeom prst="rect">
            <a:avLst/>
          </a:prstGeom>
          <a:solidFill>
            <a:srgbClr val="3C421A"/>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sz="10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16. The organization selects, develops, and performs ongoing and/or separate evaluations to ascertain whether the components of internal control are present and functioning.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7"/>
            </a:pPr>
            <a:r>
              <a:rPr lang="en-US" sz="1700" dirty="0" smtClean="0">
                <a:latin typeface="Arial" pitchFamily="34" charset="0"/>
                <a:cs typeface="Arial" pitchFamily="34" charset="0"/>
              </a:rPr>
              <a:t>The organization evaluates and communicates internal control deficiencies in a timely manner to those parties responsible for taking corrective action, including senior management and the board of directors, as appropriate. </a:t>
            </a:r>
          </a:p>
          <a:p>
            <a:pPr marL="342900" indent="-342900">
              <a:buAutoNum type="arabicPeriod" startAt="17"/>
            </a:pPr>
            <a:endParaRPr lang="en-US" sz="800" dirty="0" smtClean="0">
              <a:latin typeface="Arial" pitchFamily="34" charset="0"/>
              <a:cs typeface="Arial" pitchFamily="34" charset="0"/>
            </a:endParaRPr>
          </a:p>
        </p:txBody>
      </p:sp>
      <p:sp>
        <p:nvSpPr>
          <p:cNvPr id="23" name="Rectangle 22"/>
          <p:cNvSpPr/>
          <p:nvPr/>
        </p:nvSpPr>
        <p:spPr bwMode="ltGray">
          <a:xfrm>
            <a:off x="533400" y="2438400"/>
            <a:ext cx="2514599" cy="457200"/>
          </a:xfrm>
          <a:prstGeom prst="rect">
            <a:avLst/>
          </a:prstGeom>
          <a:solidFill>
            <a:srgbClr val="3C421A"/>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700" b="1" dirty="0" smtClean="0">
                <a:solidFill>
                  <a:schemeClr val="bg1"/>
                </a:solidFill>
                <a:latin typeface="Arial" pitchFamily="34" charset="0"/>
                <a:cs typeface="Arial" pitchFamily="34" charset="0"/>
              </a:rPr>
              <a:t>Monitoring Activities</a:t>
            </a:r>
            <a:endParaRPr lang="en-GB" sz="1700" b="1" dirty="0">
              <a:solidFill>
                <a:schemeClr val="bg1"/>
              </a:solidFill>
              <a:latin typeface="Arial" pitchFamily="34" charset="0"/>
              <a:cs typeface="Arial" pitchFamily="34" charset="0"/>
            </a:endParaRP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35" name="TextBox 34"/>
          <p:cNvSpPr txBox="1"/>
          <p:nvPr/>
        </p:nvSpPr>
        <p:spPr>
          <a:xfrm>
            <a:off x="3657600" y="6172200"/>
            <a:ext cx="5029200" cy="274638"/>
          </a:xfrm>
          <a:prstGeom prst="rect">
            <a:avLst/>
          </a:prstGeom>
          <a:noFill/>
        </p:spPr>
        <p:txBody>
          <a:bodyPr lIns="0" tIns="0" rIns="0" bIns="0"/>
          <a:lstStyle/>
          <a:p>
            <a:pPr indent="-274320">
              <a:spcAft>
                <a:spcPts val="200"/>
              </a:spcAft>
              <a:buFont typeface="+mj-lt"/>
              <a:buAutoNum type="arabicPeriod" startAt="16"/>
              <a:defRPr/>
            </a:pPr>
            <a:endParaRPr lang="en-US" sz="1300" dirty="0">
              <a:solidFill>
                <a:schemeClr val="bg1"/>
              </a:solidFill>
              <a:latin typeface="+mn-lt"/>
              <a:cs typeface="Arial" pitchFamily="34" charset="0"/>
            </a:endParaRPr>
          </a:p>
        </p:txBody>
      </p:sp>
    </p:spTree>
  </p:cSld>
  <p:clrMapOvr>
    <a:masterClrMapping/>
  </p:clrMapOvr>
  <p:transition>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41</a:t>
            </a:fld>
            <a:endParaRPr lang="en-US"/>
          </a:p>
        </p:txBody>
      </p:sp>
      <p:sp>
        <p:nvSpPr>
          <p:cNvPr id="5" name="Content Placeholder 4"/>
          <p:cNvSpPr>
            <a:spLocks noGrp="1"/>
          </p:cNvSpPr>
          <p:nvPr>
            <p:ph sz="quarter" idx="1"/>
          </p:nvPr>
        </p:nvSpPr>
        <p:spPr/>
        <p:txBody>
          <a:bodyPr/>
          <a:lstStyle/>
          <a:p>
            <a:r>
              <a:rPr lang="en-US" dirty="0" smtClean="0"/>
              <a:t>Uses Knowledgeable Personnel</a:t>
            </a:r>
          </a:p>
          <a:p>
            <a:pPr lvl="1"/>
            <a:r>
              <a:rPr lang="en-US" dirty="0" smtClean="0"/>
              <a:t>Evaluators performing ongoing and separate evaluations have sufficient knowledge to understand what is being evaluated. </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42</a:t>
            </a:fld>
            <a:endParaRPr lang="en-US"/>
          </a:p>
        </p:txBody>
      </p:sp>
      <p:sp>
        <p:nvSpPr>
          <p:cNvPr id="5" name="Content Placeholder 4"/>
          <p:cNvSpPr>
            <a:spLocks noGrp="1"/>
          </p:cNvSpPr>
          <p:nvPr>
            <p:ph sz="quarter" idx="1"/>
          </p:nvPr>
        </p:nvSpPr>
        <p:spPr>
          <a:xfrm>
            <a:off x="244694" y="1447800"/>
            <a:ext cx="8442106" cy="4572000"/>
          </a:xfrm>
        </p:spPr>
        <p:txBody>
          <a:bodyPr>
            <a:normAutofit fontScale="85000" lnSpcReduction="10000"/>
          </a:bodyPr>
          <a:lstStyle/>
          <a:p>
            <a:r>
              <a:rPr lang="en-US" dirty="0"/>
              <a:t>This </a:t>
            </a:r>
            <a:r>
              <a:rPr lang="en-US" i="1" dirty="0"/>
              <a:t>Framework </a:t>
            </a:r>
            <a:r>
              <a:rPr lang="en-US" dirty="0"/>
              <a:t>uses the term “technology” to refer to all computerized systems, including software applications running on a computer and operational control systems. </a:t>
            </a:r>
          </a:p>
          <a:p>
            <a:r>
              <a:rPr lang="en-US" dirty="0"/>
              <a:t>Technology enables organizations to process high volumes of transactions, transform data into information to support sound </a:t>
            </a:r>
            <a:r>
              <a:rPr lang="en-US" dirty="0" smtClean="0"/>
              <a:t>decision </a:t>
            </a:r>
            <a:r>
              <a:rPr lang="en-US" dirty="0"/>
              <a:t>making, share information efficiently across the entity and with business partners, and secure confidential information from inappropriate use. In addition, technology can allow an entity to share operational and performance data with the public</a:t>
            </a:r>
            <a:r>
              <a:rPr lang="en-US" dirty="0" smtClean="0"/>
              <a:t>.</a:t>
            </a:r>
          </a:p>
          <a:p>
            <a:r>
              <a:rPr lang="en-US" b="1" dirty="0">
                <a:solidFill>
                  <a:srgbClr val="FF0000"/>
                </a:solidFill>
              </a:rPr>
              <a:t>The principles presented in this </a:t>
            </a:r>
            <a:r>
              <a:rPr lang="en-US" b="1" i="1" dirty="0">
                <a:solidFill>
                  <a:srgbClr val="FF0000"/>
                </a:solidFill>
              </a:rPr>
              <a:t>Framework </a:t>
            </a:r>
            <a:r>
              <a:rPr lang="en-US" b="1" dirty="0">
                <a:solidFill>
                  <a:srgbClr val="FF0000"/>
                </a:solidFill>
              </a:rPr>
              <a:t>do not change with the application of </a:t>
            </a:r>
            <a:r>
              <a:rPr lang="en-US" b="1" dirty="0" smtClean="0">
                <a:solidFill>
                  <a:srgbClr val="FF0000"/>
                </a:solidFill>
              </a:rPr>
              <a:t>technology</a:t>
            </a:r>
            <a:r>
              <a:rPr lang="en-US" b="1" dirty="0">
                <a:solidFill>
                  <a:srgbClr val="FF0000"/>
                </a:solidFill>
              </a:rPr>
              <a:t>. This is not to say that technology does not change the internal control </a:t>
            </a:r>
            <a:r>
              <a:rPr lang="en-US" b="1" dirty="0" smtClean="0">
                <a:solidFill>
                  <a:srgbClr val="FF0000"/>
                </a:solidFill>
              </a:rPr>
              <a:t>landscape</a:t>
            </a:r>
            <a:r>
              <a:rPr lang="en-US" b="1" dirty="0">
                <a:solidFill>
                  <a:srgbClr val="FF0000"/>
                </a:solidFill>
              </a:rPr>
              <a:t>. Certainly it affects how an entity implements the components of internal control, such as the greater availability of information and the use of automated procedures, but the principles remain the same. </a:t>
            </a:r>
          </a:p>
          <a:p>
            <a:endParaRPr lang="en-US" dirty="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83913531"/>
      </p:ext>
    </p:extLst>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55330023"/>
              </p:ext>
            </p:extLst>
          </p:nvPr>
        </p:nvGraphicFramePr>
        <p:xfrm>
          <a:off x="533400" y="2511552"/>
          <a:ext cx="8077200" cy="3736847"/>
        </p:xfrm>
        <a:graphic>
          <a:graphicData uri="http://schemas.openxmlformats.org/drawingml/2006/table">
            <a:tbl>
              <a:tblPr/>
              <a:tblGrid>
                <a:gridCol w="4114800"/>
                <a:gridCol w="3962400"/>
              </a:tblGrid>
              <a:tr h="462083">
                <a:tc>
                  <a:txBody>
                    <a:bodyPr/>
                    <a:lstStyle/>
                    <a:p>
                      <a:pPr marL="0"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Environments change</a:t>
                      </a:r>
                      <a:r>
                        <a:rPr kumimoji="0" lang="en-US" sz="1600" b="1" i="1" u="none" strike="noStrike" kern="1200" cap="none" normalizeH="0" baseline="0" dirty="0" smtClean="0">
                          <a:ln>
                            <a:noFill/>
                          </a:ln>
                          <a:solidFill>
                            <a:schemeClr val="tx2"/>
                          </a:solidFill>
                          <a:effectLst/>
                          <a:latin typeface="Arial" pitchFamily="34" charset="0"/>
                          <a:ea typeface="+mn-ea"/>
                          <a:cs typeface="Arial" pitchFamily="34" charset="0"/>
                        </a:rPr>
                        <a:t>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169863"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…have driven Framework updates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3864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governance oversight</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rowSpan="7">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Arial" pitchFamily="34" charset="0"/>
                        <a:cs typeface="Arial" pitchFamily="34"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1855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Globalization of markets and operations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41855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Changes and greater complexity in business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Demands and complexities in laws, rules, regulations, and standards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competencies and accountabilities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31140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Use of, and reliance on, evolving technologies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relating to preventing and detecting fraud  </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pic>
        <p:nvPicPr>
          <p:cNvPr id="4" name="Picture 3" descr="cube_framework_new2-01.JPG"/>
          <p:cNvPicPr>
            <a:picLocks noChangeAspect="1"/>
          </p:cNvPicPr>
          <p:nvPr/>
        </p:nvPicPr>
        <p:blipFill>
          <a:blip r:embed="rId3" cstate="print"/>
          <a:stretch>
            <a:fillRect/>
          </a:stretch>
        </p:blipFill>
        <p:spPr>
          <a:xfrm>
            <a:off x="5486400" y="3124200"/>
            <a:ext cx="2743200" cy="2743200"/>
          </a:xfrm>
          <a:prstGeom prst="rect">
            <a:avLst/>
          </a:prstGeom>
        </p:spPr>
      </p:pic>
      <p:sp>
        <p:nvSpPr>
          <p:cNvPr id="5" name="TextBox 4"/>
          <p:cNvSpPr txBox="1"/>
          <p:nvPr/>
        </p:nvSpPr>
        <p:spPr>
          <a:xfrm>
            <a:off x="5410200" y="5788223"/>
            <a:ext cx="2667000" cy="323165"/>
          </a:xfrm>
          <a:prstGeom prst="rect">
            <a:avLst/>
          </a:prstGeom>
          <a:noFill/>
        </p:spPr>
        <p:txBody>
          <a:bodyPr wrap="square" rtlCol="0">
            <a:spAutoFit/>
          </a:bodyPr>
          <a:lstStyle/>
          <a:p>
            <a:pPr algn="ctr"/>
            <a:r>
              <a:rPr lang="en-US" sz="1400" dirty="0" smtClean="0">
                <a:solidFill>
                  <a:schemeClr val="tx2"/>
                </a:solidFill>
                <a:cs typeface="Arial" pitchFamily="34" charset="0"/>
              </a:rPr>
              <a:t> </a:t>
            </a:r>
            <a:r>
              <a:rPr lang="en-US" sz="1500" dirty="0" smtClean="0">
                <a:solidFill>
                  <a:schemeClr val="tx2"/>
                </a:solidFill>
                <a:cs typeface="Arial" pitchFamily="34" charset="0"/>
              </a:rPr>
              <a:t>COSO Cube (2013 Edition)</a:t>
            </a:r>
            <a:endParaRPr lang="en-US" sz="1500" dirty="0">
              <a:solidFill>
                <a:schemeClr val="tx2"/>
              </a:solidFill>
              <a:cs typeface="Arial" pitchFamily="34" charset="0"/>
            </a:endParaRPr>
          </a:p>
        </p:txBody>
      </p:sp>
      <p:sp>
        <p:nvSpPr>
          <p:cNvPr id="7" name="Rectangle 2"/>
          <p:cNvSpPr txBox="1">
            <a:spLocks/>
          </p:cNvSpPr>
          <p:nvPr/>
        </p:nvSpPr>
        <p:spPr bwMode="auto">
          <a:xfrm>
            <a:off x="457200" y="1524000"/>
            <a:ext cx="8534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2"/>
                </a:solidFill>
                <a:effectLst/>
                <a:uLnTx/>
                <a:uFillTx/>
                <a:ea typeface="+mj-ea"/>
                <a:cs typeface="Arial" pitchFamily="34" charset="0"/>
              </a:rPr>
              <a:t>Update considers changes in</a:t>
            </a:r>
            <a:r>
              <a:rPr kumimoji="0" lang="en-US" sz="2400" b="0" i="0" u="none" strike="noStrike" kern="1200" cap="none" spc="0" normalizeH="0" noProof="0" dirty="0" smtClean="0">
                <a:ln>
                  <a:noFill/>
                </a:ln>
                <a:solidFill>
                  <a:schemeClr val="tx2"/>
                </a:solidFill>
                <a:effectLst/>
                <a:uLnTx/>
                <a:uFillTx/>
                <a:ea typeface="+mj-ea"/>
                <a:cs typeface="Arial" pitchFamily="34" charset="0"/>
              </a:rPr>
              <a:t> business and operating environments</a:t>
            </a:r>
            <a:r>
              <a:rPr kumimoji="0" lang="en-US" sz="2600" b="0" i="0" u="none" strike="noStrike" kern="1200" cap="none" spc="0" normalizeH="0" baseline="0" noProof="0" dirty="0" smtClean="0">
                <a:ln>
                  <a:noFill/>
                </a:ln>
                <a:solidFill>
                  <a:schemeClr val="tx2"/>
                </a:solidFill>
                <a:effectLst/>
                <a:uLnTx/>
                <a:uFillTx/>
                <a:ea typeface="+mj-ea"/>
                <a:cs typeface="Arial" pitchFamily="34" charset="0"/>
              </a:rPr>
              <a:t/>
            </a:r>
            <a:br>
              <a:rPr kumimoji="0" lang="en-US" sz="2600" b="0" i="0" u="none" strike="noStrike" kern="1200" cap="none" spc="0" normalizeH="0" baseline="0" noProof="0" dirty="0" smtClean="0">
                <a:ln>
                  <a:noFill/>
                </a:ln>
                <a:solidFill>
                  <a:schemeClr val="tx2"/>
                </a:solidFill>
                <a:effectLst/>
                <a:uLnTx/>
                <a:uFillTx/>
                <a:ea typeface="+mj-ea"/>
                <a:cs typeface="Arial" pitchFamily="34" charset="0"/>
              </a:rPr>
            </a:br>
            <a:endParaRPr kumimoji="0" lang="en-US" sz="2600" b="0" i="0" u="none" strike="noStrike" kern="1200" cap="none" spc="0" normalizeH="0" baseline="0" noProof="0" dirty="0" smtClean="0">
              <a:ln>
                <a:noFill/>
              </a:ln>
              <a:solidFill>
                <a:srgbClr val="2A5970"/>
              </a:solidFill>
              <a:effectLst/>
              <a:uLnTx/>
              <a:uFillTx/>
              <a:ea typeface="+mj-ea"/>
              <a:cs typeface="Arial" pitchFamily="34" charset="0"/>
            </a:endParaRPr>
          </a:p>
        </p:txBody>
      </p:sp>
    </p:spTree>
  </p:cSld>
  <p:clrMapOvr>
    <a:masterClrMapping/>
  </p:clrMapOvr>
  <p:transition>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 Controls effective (SOX)?</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44</a:t>
            </a:fld>
            <a:endParaRPr lang="en-US"/>
          </a:p>
        </p:txBody>
      </p:sp>
      <p:sp>
        <p:nvSpPr>
          <p:cNvPr id="5" name="Content Placeholder 4"/>
          <p:cNvSpPr>
            <a:spLocks noGrp="1"/>
          </p:cNvSpPr>
          <p:nvPr>
            <p:ph sz="quarter" idx="1"/>
          </p:nvPr>
        </p:nvSpPr>
        <p:spPr/>
        <p:txBody>
          <a:bodyPr>
            <a:normAutofit fontScale="77500" lnSpcReduction="20000"/>
          </a:bodyPr>
          <a:lstStyle/>
          <a:p>
            <a:r>
              <a:rPr lang="en-US" b="1" dirty="0" smtClean="0"/>
              <a:t>Each of the </a:t>
            </a:r>
            <a:r>
              <a:rPr lang="en-US" b="1" dirty="0" smtClean="0">
                <a:solidFill>
                  <a:srgbClr val="FF0000"/>
                </a:solidFill>
              </a:rPr>
              <a:t>five</a:t>
            </a:r>
            <a:r>
              <a:rPr lang="en-US" b="1" dirty="0" smtClean="0"/>
              <a:t> components and relevant principles is present and </a:t>
            </a:r>
            <a:r>
              <a:rPr lang="en-US" b="1" dirty="0" smtClean="0">
                <a:solidFill>
                  <a:srgbClr val="FF0000"/>
                </a:solidFill>
              </a:rPr>
              <a:t>functioning</a:t>
            </a:r>
            <a:r>
              <a:rPr lang="en-US" b="1" dirty="0" smtClean="0"/>
              <a:t>. “</a:t>
            </a:r>
            <a:r>
              <a:rPr lang="en-US" b="1" dirty="0" smtClean="0">
                <a:solidFill>
                  <a:srgbClr val="FF0000"/>
                </a:solidFill>
              </a:rPr>
              <a:t>Present</a:t>
            </a:r>
            <a:r>
              <a:rPr lang="en-US" b="1" dirty="0" smtClean="0"/>
              <a:t>” refers to the determination that the components and relevant principles exist in the </a:t>
            </a:r>
            <a:r>
              <a:rPr lang="en-US" b="1" dirty="0" smtClean="0">
                <a:solidFill>
                  <a:srgbClr val="FF0000"/>
                </a:solidFill>
              </a:rPr>
              <a:t>design and implementation</a:t>
            </a:r>
            <a:r>
              <a:rPr lang="en-US" b="1" dirty="0" smtClean="0"/>
              <a:t> of the system of internal control to achieve specified objectives. “</a:t>
            </a:r>
            <a:r>
              <a:rPr lang="en-US" b="1" dirty="0" smtClean="0">
                <a:solidFill>
                  <a:srgbClr val="FF0000"/>
                </a:solidFill>
              </a:rPr>
              <a:t>Functioning</a:t>
            </a:r>
            <a:r>
              <a:rPr lang="en-US" b="1" dirty="0" smtClean="0"/>
              <a:t>” refers to the determination that the components and relevant principles </a:t>
            </a:r>
            <a:r>
              <a:rPr lang="en-US" b="1" dirty="0" smtClean="0">
                <a:solidFill>
                  <a:srgbClr val="FF0000"/>
                </a:solidFill>
              </a:rPr>
              <a:t>continue to exist in the operations and conduct</a:t>
            </a:r>
            <a:r>
              <a:rPr lang="en-US" b="1" dirty="0" smtClean="0"/>
              <a:t> of the system of internal control to achieve specified objectives. </a:t>
            </a:r>
          </a:p>
          <a:p>
            <a:r>
              <a:rPr lang="en-US" b="1" dirty="0" smtClean="0"/>
              <a:t>The five components operate together in an </a:t>
            </a:r>
            <a:r>
              <a:rPr lang="en-US" b="1" dirty="0" smtClean="0">
                <a:solidFill>
                  <a:srgbClr val="FF0000"/>
                </a:solidFill>
              </a:rPr>
              <a:t>integrated</a:t>
            </a:r>
            <a:r>
              <a:rPr lang="en-US" b="1" dirty="0" smtClean="0"/>
              <a:t> manner. “Operating together” refers to the determination that all five components collectively reduce, to an acceptable level, the risk of not achieving an objective. </a:t>
            </a:r>
            <a:r>
              <a:rPr lang="en-US" b="1" dirty="0" smtClean="0">
                <a:solidFill>
                  <a:srgbClr val="FF0000"/>
                </a:solidFill>
              </a:rPr>
              <a:t>Components should not be considered discretely</a:t>
            </a:r>
            <a:r>
              <a:rPr lang="en-US" b="1" dirty="0" smtClean="0"/>
              <a:t>; instead, they operate together as an integrated system. Components are interdependent with a multitude of interrelationships and linkages among them, particularly the manner in which </a:t>
            </a:r>
            <a:r>
              <a:rPr lang="en-US" b="1" dirty="0" smtClean="0">
                <a:solidFill>
                  <a:srgbClr val="FF0000"/>
                </a:solidFill>
              </a:rPr>
              <a:t>principles interact within and across components</a:t>
            </a:r>
            <a:r>
              <a:rPr lang="en-US" b="1" dirty="0" smtClean="0"/>
              <a:t>. </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But How to Implement COSO?</a:t>
            </a:r>
            <a:endParaRPr lang="en-US" dirty="0"/>
          </a:p>
        </p:txBody>
      </p:sp>
      <p:sp>
        <p:nvSpPr>
          <p:cNvPr id="6" name="Text Placeholder 5"/>
          <p:cNvSpPr>
            <a:spLocks noGrp="1"/>
          </p:cNvSpPr>
          <p:nvPr>
            <p:ph type="body" idx="1"/>
          </p:nvPr>
        </p:nvSpPr>
        <p:spPr/>
        <p:txBody>
          <a:bodyPr/>
          <a:lstStyle/>
          <a:p>
            <a:r>
              <a:rPr lang="en-US" dirty="0" smtClean="0"/>
              <a:t>How to test that companies are meeting COSO requirements?</a:t>
            </a:r>
          </a:p>
          <a:p>
            <a:r>
              <a:rPr lang="en-US" dirty="0" smtClean="0"/>
              <a:t>What framework should be used?</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Enterprise Risk Management (2004)</a:t>
            </a:r>
            <a:endParaRPr lang="en-US" dirty="0"/>
          </a:p>
        </p:txBody>
      </p:sp>
      <p:sp>
        <p:nvSpPr>
          <p:cNvPr id="4" name="Title 3"/>
          <p:cNvSpPr>
            <a:spLocks noGrp="1"/>
          </p:cNvSpPr>
          <p:nvPr>
            <p:ph type="ctrTitle"/>
          </p:nvPr>
        </p:nvSpPr>
        <p:spPr/>
        <p:txBody>
          <a:bodyPr/>
          <a:lstStyle/>
          <a:p>
            <a:r>
              <a:rPr lang="en-US" dirty="0" smtClean="0"/>
              <a:t>COSO</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 ERM (2004)</a:t>
            </a:r>
            <a:endParaRPr lang="en-US" dirty="0"/>
          </a:p>
        </p:txBody>
      </p:sp>
      <p:sp>
        <p:nvSpPr>
          <p:cNvPr id="7" name="Content Placeholder 6"/>
          <p:cNvSpPr>
            <a:spLocks noGrp="1"/>
          </p:cNvSpPr>
          <p:nvPr>
            <p:ph sz="quarter" idx="1"/>
          </p:nvPr>
        </p:nvSpPr>
        <p:spPr>
          <a:xfrm>
            <a:off x="313957" y="1417639"/>
            <a:ext cx="8615981" cy="5174602"/>
          </a:xfrm>
        </p:spPr>
        <p:txBody>
          <a:bodyPr>
            <a:normAutofit/>
          </a:bodyPr>
          <a:lstStyle/>
          <a:p>
            <a:r>
              <a:rPr lang="en-US" sz="2588" dirty="0" smtClean="0"/>
              <a:t>“Enterprise risk management is a process, effected by an entity’s board of directors, management and other personnel, applied in strategy setting and across the enterprise, designed to identify potential events that may affect the entity, and manage risk to be within its risk appetite, to provide reasonable assurance regarding the achievement of entity objectives.”</a:t>
            </a:r>
          </a:p>
          <a:p>
            <a:endParaRPr lang="en-US" dirty="0" smtClean="0"/>
          </a:p>
          <a:p>
            <a:r>
              <a:rPr lang="en-US" dirty="0" smtClean="0"/>
              <a:t>Objectives</a:t>
            </a:r>
          </a:p>
          <a:p>
            <a:pPr lvl="1"/>
            <a:r>
              <a:rPr lang="en-US" dirty="0" smtClean="0"/>
              <a:t>Strategic – goals aligned with and supporting mission</a:t>
            </a:r>
          </a:p>
          <a:p>
            <a:pPr lvl="1"/>
            <a:r>
              <a:rPr lang="en-US" dirty="0" smtClean="0"/>
              <a:t>Operations – effective and efficient use of resources</a:t>
            </a:r>
          </a:p>
          <a:p>
            <a:pPr lvl="1"/>
            <a:r>
              <a:rPr lang="en-US" dirty="0" smtClean="0"/>
              <a:t>Reporting – Reliability</a:t>
            </a:r>
          </a:p>
          <a:p>
            <a:pPr lvl="1"/>
            <a:r>
              <a:rPr lang="en-US" dirty="0" smtClean="0"/>
              <a:t>Compliance – with applicable laws and regulations</a:t>
            </a:r>
          </a:p>
          <a:p>
            <a:endParaRPr lang="en-US" dirty="0" smtClean="0"/>
          </a:p>
        </p:txBody>
      </p:sp>
      <p:sp>
        <p:nvSpPr>
          <p:cNvPr id="5" name="Date Placeholder 4"/>
          <p:cNvSpPr>
            <a:spLocks noGrp="1"/>
          </p:cNvSpPr>
          <p:nvPr>
            <p:ph type="dt" sz="half" idx="10"/>
          </p:nvPr>
        </p:nvSpPr>
        <p:spPr/>
        <p:txBody>
          <a:bodyPr/>
          <a:lstStyle/>
          <a:p>
            <a:fld id="{C48AECD3-96E9-AA48-9E51-B31441CFB251}" type="datetime1">
              <a:rPr lang="en-US" smtClean="0"/>
              <a:pPr/>
              <a:t>11/27/13</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Vs. IC</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48</a:t>
            </a:fld>
            <a:endParaRPr lang="en-US"/>
          </a:p>
        </p:txBody>
      </p:sp>
      <p:sp>
        <p:nvSpPr>
          <p:cNvPr id="5" name="Content Placeholder 4"/>
          <p:cNvSpPr>
            <a:spLocks noGrp="1"/>
          </p:cNvSpPr>
          <p:nvPr>
            <p:ph sz="quarter" idx="1"/>
          </p:nvPr>
        </p:nvSpPr>
        <p:spPr/>
        <p:txBody>
          <a:bodyPr/>
          <a:lstStyle/>
          <a:p>
            <a:r>
              <a:rPr lang="en-US" dirty="0" smtClean="0"/>
              <a:t>Enterprise Risk Management</a:t>
            </a:r>
          </a:p>
          <a:p>
            <a:pPr lvl="1"/>
            <a:r>
              <a:rPr lang="en-US" dirty="0" smtClean="0"/>
              <a:t>Expands on Internal Control</a:t>
            </a:r>
          </a:p>
          <a:p>
            <a:pPr lvl="1"/>
            <a:r>
              <a:rPr lang="en-US" dirty="0" smtClean="0"/>
              <a:t>Does NOT replace IC – Integrated Framework</a:t>
            </a:r>
          </a:p>
          <a:p>
            <a:pPr lvl="1"/>
            <a:r>
              <a:rPr lang="en-US" dirty="0" smtClean="0"/>
              <a:t>Incorporates IC – Integrated Framework within ERM</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72578742"/>
      </p:ext>
    </p:extLst>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 The Why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49</a:t>
            </a:fld>
            <a:endParaRPr lang="en-US"/>
          </a:p>
        </p:txBody>
      </p:sp>
      <p:sp>
        <p:nvSpPr>
          <p:cNvPr id="5" name="Content Placeholder 4"/>
          <p:cNvSpPr>
            <a:spLocks noGrp="1"/>
          </p:cNvSpPr>
          <p:nvPr>
            <p:ph sz="quarter" idx="1"/>
          </p:nvPr>
        </p:nvSpPr>
        <p:spPr/>
        <p:txBody>
          <a:bodyPr/>
          <a:lstStyle/>
          <a:p>
            <a:r>
              <a:rPr lang="en-US" dirty="0" smtClean="0"/>
              <a:t>All organizations exist to increase shareholder value</a:t>
            </a:r>
          </a:p>
          <a:p>
            <a:r>
              <a:rPr lang="en-US" dirty="0" smtClean="0"/>
              <a:t>All organizations face risk in maximizing shareholder value</a:t>
            </a:r>
          </a:p>
          <a:p>
            <a:pPr lvl="1"/>
            <a:r>
              <a:rPr lang="en-US" dirty="0" smtClean="0"/>
              <a:t>How much uncertainty is acceptable?</a:t>
            </a:r>
          </a:p>
          <a:p>
            <a:pPr lvl="1"/>
            <a:r>
              <a:rPr lang="en-US" dirty="0" smtClean="0"/>
              <a:t>What uncertainties may represent opportunities?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Title 4"/>
          <p:cNvSpPr>
            <a:spLocks noGrp="1"/>
          </p:cNvSpPr>
          <p:nvPr>
            <p:ph type="title"/>
          </p:nvPr>
        </p:nvSpPr>
        <p:spPr>
          <a:xfrm>
            <a:off x="914400" y="274638"/>
            <a:ext cx="7772400" cy="944562"/>
          </a:xfrm>
        </p:spPr>
        <p:txBody>
          <a:bodyPr/>
          <a:lstStyle/>
          <a:p>
            <a:r>
              <a:rPr lang="en-US" dirty="0" smtClean="0"/>
              <a:t>Governance Frameworks</a:t>
            </a:r>
          </a:p>
        </p:txBody>
      </p:sp>
      <p:pic>
        <p:nvPicPr>
          <p:cNvPr id="134149" name="Picture 2" descr="Governance Frameworks"/>
          <p:cNvPicPr>
            <a:picLocks noChangeAspect="1" noChangeArrowheads="1"/>
          </p:cNvPicPr>
          <p:nvPr/>
        </p:nvPicPr>
        <p:blipFill>
          <a:blip r:embed="rId2"/>
          <a:srcRect/>
          <a:stretch>
            <a:fillRect/>
          </a:stretch>
        </p:blipFill>
        <p:spPr bwMode="auto">
          <a:xfrm>
            <a:off x="0" y="1219200"/>
            <a:ext cx="9212263" cy="495300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fld id="{AE79873E-8B43-0340-901A-DA0105778AFC}"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6304" y="274638"/>
            <a:ext cx="8896276" cy="607231"/>
          </a:xfrm>
        </p:spPr>
        <p:txBody>
          <a:bodyPr>
            <a:noAutofit/>
          </a:bodyPr>
          <a:lstStyle/>
          <a:p>
            <a:r>
              <a:rPr lang="en-US" sz="2400" b="1" dirty="0" smtClean="0"/>
              <a:t>ERM – helps an entity get to where it wants to go avoiding pitfalls and surprises</a:t>
            </a:r>
            <a:endParaRPr lang="en-US" sz="2400" b="1"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50</a:t>
            </a:fld>
            <a:endParaRPr lang="en-US"/>
          </a:p>
        </p:txBody>
      </p:sp>
      <p:sp>
        <p:nvSpPr>
          <p:cNvPr id="5" name="Content Placeholder 4"/>
          <p:cNvSpPr>
            <a:spLocks noGrp="1"/>
          </p:cNvSpPr>
          <p:nvPr>
            <p:ph sz="quarter" idx="1"/>
          </p:nvPr>
        </p:nvSpPr>
        <p:spPr>
          <a:xfrm>
            <a:off x="446837" y="799561"/>
            <a:ext cx="8239963" cy="5422497"/>
          </a:xfrm>
        </p:spPr>
        <p:txBody>
          <a:bodyPr>
            <a:normAutofit fontScale="77500" lnSpcReduction="20000"/>
          </a:bodyPr>
          <a:lstStyle/>
          <a:p>
            <a:r>
              <a:rPr lang="en-US" dirty="0" smtClean="0"/>
              <a:t>Aligning risk appetite and strategy</a:t>
            </a:r>
          </a:p>
          <a:p>
            <a:pPr lvl="1"/>
            <a:r>
              <a:rPr lang="en-US" dirty="0" smtClean="0"/>
              <a:t>Management considers the entity’s risk appetite in</a:t>
            </a:r>
          </a:p>
          <a:p>
            <a:pPr lvl="2"/>
            <a:r>
              <a:rPr lang="en-US" dirty="0" smtClean="0"/>
              <a:t>evaluating strategic alternative</a:t>
            </a:r>
          </a:p>
          <a:p>
            <a:pPr lvl="2"/>
            <a:r>
              <a:rPr lang="en-US" dirty="0" smtClean="0"/>
              <a:t>setting related objectives</a:t>
            </a:r>
            <a:endParaRPr lang="en-US" dirty="0"/>
          </a:p>
          <a:p>
            <a:pPr lvl="2"/>
            <a:r>
              <a:rPr lang="en-US" dirty="0" smtClean="0"/>
              <a:t>developing mechanisms to manage related risks. </a:t>
            </a:r>
          </a:p>
          <a:p>
            <a:r>
              <a:rPr lang="en-US" dirty="0" smtClean="0"/>
              <a:t>Enhancing risk response decisions</a:t>
            </a:r>
          </a:p>
          <a:p>
            <a:pPr lvl="1"/>
            <a:r>
              <a:rPr lang="en-US" dirty="0" smtClean="0"/>
              <a:t>risk avoidance, reduction, sharing, and acceptance. </a:t>
            </a:r>
          </a:p>
          <a:p>
            <a:r>
              <a:rPr lang="en-US" dirty="0" smtClean="0"/>
              <a:t>Reducing operational surprises and losses</a:t>
            </a:r>
          </a:p>
          <a:p>
            <a:pPr lvl="1"/>
            <a:r>
              <a:rPr lang="en-US" dirty="0" smtClean="0"/>
              <a:t>enhanced capability to identify potential events</a:t>
            </a:r>
          </a:p>
          <a:p>
            <a:pPr lvl="1"/>
            <a:r>
              <a:rPr lang="en-US" dirty="0" smtClean="0"/>
              <a:t>establish responses</a:t>
            </a:r>
          </a:p>
          <a:p>
            <a:pPr lvl="1"/>
            <a:r>
              <a:rPr lang="en-US" dirty="0" smtClean="0"/>
              <a:t>reduce surprises and associated costs or losses. </a:t>
            </a:r>
          </a:p>
          <a:p>
            <a:r>
              <a:rPr lang="en-US" dirty="0" smtClean="0"/>
              <a:t>Identifying and managing multiple and cross-enterprise risks</a:t>
            </a:r>
          </a:p>
          <a:p>
            <a:pPr lvl="1"/>
            <a:r>
              <a:rPr lang="en-US" dirty="0" smtClean="0"/>
              <a:t>facilitates effective response to the interrelated impacts, and integrated responses to multiple risks. </a:t>
            </a:r>
          </a:p>
          <a:p>
            <a:r>
              <a:rPr lang="en-US" dirty="0" smtClean="0"/>
              <a:t>Seizing opportunities</a:t>
            </a:r>
          </a:p>
          <a:p>
            <a:pPr lvl="1"/>
            <a:r>
              <a:rPr lang="en-US" dirty="0" smtClean="0"/>
              <a:t>management is positioned to identify and proactively realize opportunities. </a:t>
            </a:r>
          </a:p>
          <a:p>
            <a:r>
              <a:rPr lang="en-US" dirty="0" smtClean="0"/>
              <a:t>Improving deployment of capital</a:t>
            </a:r>
          </a:p>
          <a:p>
            <a:pPr lvl="1"/>
            <a:r>
              <a:rPr lang="en-US" dirty="0" smtClean="0"/>
              <a:t>Obtaining robust risk information allows management to effectively assess overall capital needs and enhance capital allocation. </a:t>
            </a:r>
          </a:p>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Components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51</a:t>
            </a:fld>
            <a:endParaRPr lang="en-US"/>
          </a:p>
        </p:txBody>
      </p:sp>
      <p:sp>
        <p:nvSpPr>
          <p:cNvPr id="5" name="Content Placeholder 4"/>
          <p:cNvSpPr>
            <a:spLocks noGrp="1"/>
          </p:cNvSpPr>
          <p:nvPr>
            <p:ph sz="quarter" idx="1"/>
          </p:nvPr>
        </p:nvSpPr>
        <p:spPr>
          <a:xfrm>
            <a:off x="376283" y="1459558"/>
            <a:ext cx="8501671" cy="4743450"/>
          </a:xfrm>
        </p:spPr>
        <p:txBody>
          <a:bodyPr>
            <a:normAutofit fontScale="85000" lnSpcReduction="20000"/>
          </a:bodyPr>
          <a:lstStyle/>
          <a:p>
            <a:pPr marL="514350" indent="-514350">
              <a:buFont typeface="+mj-lt"/>
              <a:buAutoNum type="arabicPeriod"/>
            </a:pPr>
            <a:r>
              <a:rPr lang="en-US" dirty="0" smtClean="0"/>
              <a:t>Internal Environment</a:t>
            </a:r>
          </a:p>
          <a:p>
            <a:pPr marL="514350" indent="-514350">
              <a:buFont typeface="+mj-lt"/>
              <a:buAutoNum type="arabicPeriod"/>
            </a:pPr>
            <a:r>
              <a:rPr lang="en-US" dirty="0" smtClean="0"/>
              <a:t>Objective Setting</a:t>
            </a:r>
          </a:p>
          <a:p>
            <a:pPr marL="788670" lvl="1" indent="-514350">
              <a:buFont typeface="+mj-lt"/>
              <a:buAutoNum type="arabicPeriod"/>
            </a:pPr>
            <a:r>
              <a:rPr lang="en-US" dirty="0" smtClean="0"/>
              <a:t>Management must have a process in place to choose objectives and the objectives must align with organization mission and risk appetite.</a:t>
            </a:r>
          </a:p>
          <a:p>
            <a:pPr marL="514350" indent="-514350">
              <a:buFont typeface="+mj-lt"/>
              <a:buAutoNum type="arabicPeriod"/>
            </a:pPr>
            <a:r>
              <a:rPr lang="en-US" dirty="0" smtClean="0"/>
              <a:t>Event Identification</a:t>
            </a:r>
          </a:p>
          <a:p>
            <a:pPr marL="788670" lvl="1" indent="-514350">
              <a:buFont typeface="+mj-lt"/>
              <a:buAutoNum type="arabicPeriod"/>
            </a:pPr>
            <a:r>
              <a:rPr lang="en-US" dirty="0" smtClean="0"/>
              <a:t>Internal and External Events that may impact objectives</a:t>
            </a:r>
          </a:p>
          <a:p>
            <a:pPr marL="1062990" lvl="2" indent="-514350">
              <a:buFont typeface="+mj-lt"/>
              <a:buAutoNum type="arabicPeriod"/>
            </a:pPr>
            <a:r>
              <a:rPr lang="en-US" dirty="0" smtClean="0"/>
              <a:t>Risks and Opportunities</a:t>
            </a:r>
          </a:p>
          <a:p>
            <a:pPr marL="514350" indent="-514350">
              <a:buFont typeface="+mj-lt"/>
              <a:buAutoNum type="arabicPeriod"/>
            </a:pPr>
            <a:r>
              <a:rPr lang="en-US" dirty="0" smtClean="0"/>
              <a:t>Risk Assessment</a:t>
            </a:r>
            <a:endParaRPr lang="en-US" dirty="0"/>
          </a:p>
          <a:p>
            <a:pPr marL="788670" lvl="1" indent="-514350">
              <a:buFont typeface="+mj-lt"/>
              <a:buAutoNum type="arabicPeriod"/>
            </a:pPr>
            <a:r>
              <a:rPr lang="en-US" dirty="0" smtClean="0"/>
              <a:t>Likelihood and impact</a:t>
            </a:r>
          </a:p>
          <a:p>
            <a:pPr marL="514350" indent="-514350">
              <a:buFont typeface="+mj-lt"/>
              <a:buAutoNum type="arabicPeriod"/>
            </a:pPr>
            <a:r>
              <a:rPr lang="en-US" dirty="0" smtClean="0"/>
              <a:t>Risk Response</a:t>
            </a:r>
          </a:p>
          <a:p>
            <a:pPr marL="788670" lvl="1" indent="-514350">
              <a:buFont typeface="+mj-lt"/>
              <a:buAutoNum type="arabicPeriod"/>
            </a:pPr>
            <a:r>
              <a:rPr lang="en-US" dirty="0" smtClean="0"/>
              <a:t>Avoid, Accept, Reduce, or Share</a:t>
            </a:r>
          </a:p>
          <a:p>
            <a:pPr marL="514350" indent="-514350">
              <a:buFont typeface="+mj-lt"/>
              <a:buAutoNum type="arabicPeriod"/>
            </a:pPr>
            <a:r>
              <a:rPr lang="en-US" dirty="0" smtClean="0"/>
              <a:t>Control Activities</a:t>
            </a:r>
          </a:p>
          <a:p>
            <a:pPr marL="514350" indent="-514350">
              <a:buFont typeface="+mj-lt"/>
              <a:buAutoNum type="arabicPeriod"/>
            </a:pPr>
            <a:r>
              <a:rPr lang="en-US" dirty="0" smtClean="0"/>
              <a:t>Information and Communication</a:t>
            </a:r>
          </a:p>
          <a:p>
            <a:pPr marL="514350" indent="-514350">
              <a:buFont typeface="+mj-lt"/>
              <a:buAutoNum type="arabicPeriod"/>
            </a:pPr>
            <a:r>
              <a:rPr lang="en-US" dirty="0" smtClean="0"/>
              <a:t>Monitoring</a:t>
            </a:r>
          </a:p>
          <a:p>
            <a:pPr marL="514350" indent="-514350">
              <a:buFont typeface="+mj-lt"/>
              <a:buAutoNum type="arabicPeriod"/>
            </a:pPr>
            <a:endParaRPr lang="en-US"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14280638"/>
      </p:ext>
    </p:extLst>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4638"/>
            <a:ext cx="7772400" cy="653585"/>
          </a:xfrm>
        </p:spPr>
        <p:txBody>
          <a:bodyPr>
            <a:normAutofit fontScale="90000"/>
          </a:bodyPr>
          <a:lstStyle/>
          <a:p>
            <a:r>
              <a:rPr lang="en-US" dirty="0" smtClean="0"/>
              <a:t>COSO ERM Cube</a:t>
            </a:r>
            <a:endParaRPr lang="en-US" dirty="0"/>
          </a:p>
        </p:txBody>
      </p:sp>
      <p:pic>
        <p:nvPicPr>
          <p:cNvPr id="5" name="Picture 4"/>
          <p:cNvPicPr>
            <a:picLocks noChangeAspect="1"/>
          </p:cNvPicPr>
          <p:nvPr/>
        </p:nvPicPr>
        <p:blipFill>
          <a:blip r:embed="rId2"/>
          <a:stretch>
            <a:fillRect/>
          </a:stretch>
        </p:blipFill>
        <p:spPr>
          <a:xfrm>
            <a:off x="1422400" y="928223"/>
            <a:ext cx="6299200" cy="5715000"/>
          </a:xfrm>
          <a:prstGeom prst="rect">
            <a:avLst/>
          </a:prstGeom>
        </p:spPr>
      </p:pic>
      <p:sp>
        <p:nvSpPr>
          <p:cNvPr id="6" name="TextBox 5"/>
          <p:cNvSpPr txBox="1"/>
          <p:nvPr/>
        </p:nvSpPr>
        <p:spPr>
          <a:xfrm>
            <a:off x="352952" y="1257325"/>
            <a:ext cx="1708458" cy="569387"/>
          </a:xfrm>
          <a:prstGeom prst="rect">
            <a:avLst/>
          </a:prstGeom>
          <a:noFill/>
        </p:spPr>
        <p:txBody>
          <a:bodyPr wrap="none" rtlCol="0">
            <a:spAutoFit/>
          </a:bodyPr>
          <a:lstStyle/>
          <a:p>
            <a:r>
              <a:rPr lang="en-US" sz="3100" dirty="0" smtClean="0"/>
              <a:t>Objectives</a:t>
            </a:r>
            <a:endParaRPr lang="en-US" sz="3100" dirty="0"/>
          </a:p>
        </p:txBody>
      </p:sp>
      <p:sp>
        <p:nvSpPr>
          <p:cNvPr id="7" name="TextBox 6"/>
          <p:cNvSpPr txBox="1"/>
          <p:nvPr/>
        </p:nvSpPr>
        <p:spPr>
          <a:xfrm>
            <a:off x="640407" y="2768171"/>
            <a:ext cx="1031051" cy="3638574"/>
          </a:xfrm>
          <a:prstGeom prst="rect">
            <a:avLst/>
          </a:prstGeom>
          <a:noFill/>
        </p:spPr>
        <p:txBody>
          <a:bodyPr vert="vert" wrap="square" rtlCol="0">
            <a:spAutoFit/>
          </a:bodyPr>
          <a:lstStyle/>
          <a:p>
            <a:r>
              <a:rPr lang="en-US" sz="5500" dirty="0" smtClean="0"/>
              <a:t>Components</a:t>
            </a:r>
            <a:endParaRPr lang="en-US" sz="5500" dirty="0"/>
          </a:p>
        </p:txBody>
      </p:sp>
      <p:sp>
        <p:nvSpPr>
          <p:cNvPr id="8" name="TextBox 7"/>
          <p:cNvSpPr txBox="1"/>
          <p:nvPr/>
        </p:nvSpPr>
        <p:spPr>
          <a:xfrm>
            <a:off x="7598489" y="2768171"/>
            <a:ext cx="707886" cy="1926304"/>
          </a:xfrm>
          <a:prstGeom prst="rect">
            <a:avLst/>
          </a:prstGeom>
          <a:noFill/>
        </p:spPr>
        <p:txBody>
          <a:bodyPr vert="vert" wrap="square" rtlCol="0">
            <a:spAutoFit/>
          </a:bodyPr>
          <a:lstStyle/>
          <a:p>
            <a:r>
              <a:rPr lang="en-US" sz="3400" dirty="0" smtClean="0"/>
              <a:t>Entity Unit</a:t>
            </a:r>
            <a:endParaRPr lang="en-US" sz="3400" dirty="0"/>
          </a:p>
        </p:txBody>
      </p:sp>
      <p:sp>
        <p:nvSpPr>
          <p:cNvPr id="9" name="Date Placeholder 8"/>
          <p:cNvSpPr>
            <a:spLocks noGrp="1"/>
          </p:cNvSpPr>
          <p:nvPr>
            <p:ph type="dt" sz="half" idx="10"/>
          </p:nvPr>
        </p:nvSpPr>
        <p:spPr/>
        <p:txBody>
          <a:bodyPr/>
          <a:lstStyle/>
          <a:p>
            <a:fld id="{8AC29ECF-4E1A-7549-9B6B-C60475C5E36F}" type="datetime1">
              <a:rPr lang="en-US" smtClean="0"/>
              <a:pPr/>
              <a:t>11/27/13</a:t>
            </a:fld>
            <a:endParaRPr lang="en-US"/>
          </a:p>
        </p:txBody>
      </p:sp>
      <p:sp>
        <p:nvSpPr>
          <p:cNvPr id="10" name="Slide Number Placeholder 9"/>
          <p:cNvSpPr>
            <a:spLocks noGrp="1"/>
          </p:cNvSpPr>
          <p:nvPr>
            <p:ph type="sldNum" sz="quarter" idx="12"/>
          </p:nvPr>
        </p:nvSpPr>
        <p:spPr/>
        <p:txBody>
          <a:bodyPr/>
          <a:lstStyle/>
          <a:p>
            <a:fld id="{63F08C14-659A-7840-81AD-CE50777F30A0}"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ERM Effective?</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53</a:t>
            </a:fld>
            <a:endParaRPr lang="en-US"/>
          </a:p>
        </p:txBody>
      </p:sp>
      <p:sp>
        <p:nvSpPr>
          <p:cNvPr id="5" name="Content Placeholder 4"/>
          <p:cNvSpPr>
            <a:spLocks noGrp="1"/>
          </p:cNvSpPr>
          <p:nvPr>
            <p:ph sz="quarter" idx="1"/>
          </p:nvPr>
        </p:nvSpPr>
        <p:spPr/>
        <p:txBody>
          <a:bodyPr/>
          <a:lstStyle/>
          <a:p>
            <a:r>
              <a:rPr lang="en-US" dirty="0" smtClean="0"/>
              <a:t>Are all 8 components present and functioning?</a:t>
            </a:r>
          </a:p>
          <a:p>
            <a:pPr lvl="1"/>
            <a:r>
              <a:rPr lang="en-US" dirty="0" smtClean="0"/>
              <a:t>No material weaknesses in any of them.</a:t>
            </a:r>
          </a:p>
          <a:p>
            <a:pPr lvl="1"/>
            <a:r>
              <a:rPr lang="en-US" dirty="0" smtClean="0"/>
              <a:t>Risk needs to be within risk appetite of organization.</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84234637"/>
      </p:ext>
    </p:extLst>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274638"/>
            <a:ext cx="8805334" cy="1143000"/>
          </a:xfrm>
        </p:spPr>
        <p:txBody>
          <a:bodyPr>
            <a:noAutofit/>
          </a:bodyPr>
          <a:lstStyle/>
          <a:p>
            <a:r>
              <a:rPr lang="en-US" sz="2900" b="1" dirty="0" smtClean="0"/>
              <a:t>Current State of Enterprise Risk Oversight and Market Perceptions of </a:t>
            </a:r>
            <a:r>
              <a:rPr lang="en-US" sz="2900" b="1" dirty="0" err="1" smtClean="0"/>
              <a:t>COSO’s</a:t>
            </a:r>
            <a:r>
              <a:rPr lang="en-US" sz="2900" b="1" dirty="0" smtClean="0"/>
              <a:t> ERM Framework </a:t>
            </a:r>
            <a:endParaRPr lang="en-US" sz="2900" dirty="0"/>
          </a:p>
        </p:txBody>
      </p:sp>
      <p:sp>
        <p:nvSpPr>
          <p:cNvPr id="3" name="Content Placeholder 2"/>
          <p:cNvSpPr>
            <a:spLocks noGrp="1"/>
          </p:cNvSpPr>
          <p:nvPr>
            <p:ph sz="quarter" idx="1"/>
          </p:nvPr>
        </p:nvSpPr>
        <p:spPr/>
        <p:txBody>
          <a:bodyPr>
            <a:normAutofit/>
          </a:bodyPr>
          <a:lstStyle/>
          <a:p>
            <a:r>
              <a:rPr lang="en-US" dirty="0" smtClean="0"/>
              <a:t>Respondents:</a:t>
            </a:r>
          </a:p>
          <a:p>
            <a:pPr lvl="1"/>
            <a:r>
              <a:rPr lang="en-US" dirty="0" smtClean="0"/>
              <a:t>37% - Head of Internal Audit</a:t>
            </a:r>
          </a:p>
          <a:p>
            <a:pPr lvl="1"/>
            <a:r>
              <a:rPr lang="en-US" dirty="0" smtClean="0"/>
              <a:t>23% - Chief Financial Officer</a:t>
            </a:r>
          </a:p>
          <a:p>
            <a:pPr lvl="1"/>
            <a:r>
              <a:rPr lang="en-US" dirty="0" smtClean="0"/>
              <a:t>12% - Head of Risk Management</a:t>
            </a:r>
          </a:p>
          <a:p>
            <a:pPr lvl="1"/>
            <a:r>
              <a:rPr lang="en-US" dirty="0" smtClean="0"/>
              <a:t>10% - Controller</a:t>
            </a:r>
          </a:p>
          <a:p>
            <a:pPr lvl="1"/>
            <a:r>
              <a:rPr lang="en-US" dirty="0" smtClean="0"/>
              <a:t>6% - Board of Directors</a:t>
            </a:r>
          </a:p>
          <a:p>
            <a:pPr lvl="1"/>
            <a:r>
              <a:rPr lang="en-US" dirty="0" smtClean="0"/>
              <a:t> 12% - Other</a:t>
            </a:r>
          </a:p>
          <a:p>
            <a:pPr lvl="1"/>
            <a:endParaRPr lang="en-US" dirty="0"/>
          </a:p>
        </p:txBody>
      </p:sp>
      <p:sp>
        <p:nvSpPr>
          <p:cNvPr id="4" name="Date Placeholder 3"/>
          <p:cNvSpPr>
            <a:spLocks noGrp="1"/>
          </p:cNvSpPr>
          <p:nvPr>
            <p:ph type="dt" sz="half" idx="10"/>
          </p:nvPr>
        </p:nvSpPr>
        <p:spPr/>
        <p:txBody>
          <a:bodyPr/>
          <a:lstStyle/>
          <a:p>
            <a:fld id="{42D1FB6E-A276-C946-A58F-A31F41A0DB17}" type="datetime1">
              <a:rPr lang="en-US" smtClean="0"/>
              <a:pPr/>
              <a:t>11/27/13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state of ERM?</a:t>
            </a:r>
            <a:endParaRPr lang="en-US" dirty="0"/>
          </a:p>
        </p:txBody>
      </p:sp>
      <p:sp>
        <p:nvSpPr>
          <p:cNvPr id="3" name="Content Placeholder 2"/>
          <p:cNvSpPr>
            <a:spLocks noGrp="1"/>
          </p:cNvSpPr>
          <p:nvPr>
            <p:ph sz="quarter"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85750" y="1511300"/>
            <a:ext cx="8572500" cy="3835400"/>
          </a:xfrm>
          <a:prstGeom prst="rect">
            <a:avLst/>
          </a:prstGeom>
        </p:spPr>
      </p:pic>
      <p:sp>
        <p:nvSpPr>
          <p:cNvPr id="5" name="Date Placeholder 4"/>
          <p:cNvSpPr>
            <a:spLocks noGrp="1"/>
          </p:cNvSpPr>
          <p:nvPr>
            <p:ph type="dt" sz="half" idx="10"/>
          </p:nvPr>
        </p:nvSpPr>
        <p:spPr/>
        <p:txBody>
          <a:bodyPr/>
          <a:lstStyle/>
          <a:p>
            <a:fld id="{23DF4A51-C05C-DA42-9036-A5D6A334DBA0}" type="datetime1">
              <a:rPr lang="en-US" smtClean="0"/>
              <a:pPr/>
              <a:t>11/27/13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Knowledge of Frameworks</a:t>
            </a:r>
            <a:endParaRPr lang="en-US" dirty="0"/>
          </a:p>
        </p:txBody>
      </p:sp>
      <p:pic>
        <p:nvPicPr>
          <p:cNvPr id="5" name="Picture 4"/>
          <p:cNvPicPr>
            <a:picLocks noChangeAspect="1"/>
          </p:cNvPicPr>
          <p:nvPr/>
        </p:nvPicPr>
        <p:blipFill>
          <a:blip r:embed="rId2"/>
          <a:stretch>
            <a:fillRect/>
          </a:stretch>
        </p:blipFill>
        <p:spPr>
          <a:xfrm>
            <a:off x="355600" y="1606550"/>
            <a:ext cx="8432800" cy="3644900"/>
          </a:xfrm>
          <a:prstGeom prst="rect">
            <a:avLst/>
          </a:prstGeom>
        </p:spPr>
      </p:pic>
      <p:sp>
        <p:nvSpPr>
          <p:cNvPr id="6" name="Date Placeholder 5"/>
          <p:cNvSpPr>
            <a:spLocks noGrp="1"/>
          </p:cNvSpPr>
          <p:nvPr>
            <p:ph type="dt" sz="half" idx="10"/>
          </p:nvPr>
        </p:nvSpPr>
        <p:spPr/>
        <p:txBody>
          <a:bodyPr/>
          <a:lstStyle/>
          <a:p>
            <a:fld id="{B8C284AD-758A-9447-BD21-811E71C097B7}"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r>
              <a:rPr lang="en-US" dirty="0" smtClean="0"/>
              <a:t>Control Objectives for Information and related Technologies</a:t>
            </a:r>
            <a:endParaRPr lang="en-US" dirty="0"/>
          </a:p>
        </p:txBody>
      </p:sp>
      <p:sp>
        <p:nvSpPr>
          <p:cNvPr id="3" name="Title 2"/>
          <p:cNvSpPr>
            <a:spLocks noGrp="1"/>
          </p:cNvSpPr>
          <p:nvPr>
            <p:ph type="ctrTitle"/>
          </p:nvPr>
        </p:nvSpPr>
        <p:spPr/>
        <p:txBody>
          <a:bodyPr/>
          <a:lstStyle/>
          <a:p>
            <a:r>
              <a:rPr lang="en-US" dirty="0" smtClean="0"/>
              <a:t>COBIT for IT Governance</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Title 4"/>
          <p:cNvSpPr>
            <a:spLocks noGrp="1"/>
          </p:cNvSpPr>
          <p:nvPr>
            <p:ph type="title"/>
          </p:nvPr>
        </p:nvSpPr>
        <p:spPr/>
        <p:txBody>
          <a:bodyPr/>
          <a:lstStyle/>
          <a:p>
            <a:r>
              <a:rPr lang="en-US" dirty="0" err="1" smtClean="0"/>
              <a:t>CobiT</a:t>
            </a:r>
            <a:endParaRPr lang="en-US" dirty="0" smtClean="0"/>
          </a:p>
        </p:txBody>
      </p:sp>
      <p:sp>
        <p:nvSpPr>
          <p:cNvPr id="142339" name="Content Placeholder 1"/>
          <p:cNvSpPr>
            <a:spLocks noGrp="1"/>
          </p:cNvSpPr>
          <p:nvPr>
            <p:ph sz="quarter" idx="1"/>
          </p:nvPr>
        </p:nvSpPr>
        <p:spPr/>
        <p:txBody>
          <a:bodyPr/>
          <a:lstStyle/>
          <a:p>
            <a:r>
              <a:rPr lang="en-US" b="1" dirty="0"/>
              <a:t>Dominance in the United States</a:t>
            </a:r>
          </a:p>
          <a:p>
            <a:pPr lvl="1"/>
            <a:r>
              <a:rPr lang="en-US" dirty="0"/>
              <a:t>Created by the IT governance institute</a:t>
            </a:r>
          </a:p>
          <a:p>
            <a:pPr lvl="1"/>
            <a:r>
              <a:rPr lang="en-US" dirty="0"/>
              <a:t>Which is part of the Information Systems Audit and Control Association (ISACA)</a:t>
            </a:r>
          </a:p>
          <a:p>
            <a:pPr lvl="1"/>
            <a:r>
              <a:rPr lang="en-US" dirty="0"/>
              <a:t>ISACA is the main professional accrediting body of IT auditing</a:t>
            </a:r>
          </a:p>
          <a:p>
            <a:pPr lvl="1"/>
            <a:r>
              <a:rPr lang="en-US" dirty="0"/>
              <a:t>Certified information systems auditor (CISA) </a:t>
            </a:r>
            <a:r>
              <a:rPr lang="en-US" dirty="0" smtClean="0"/>
              <a:t>certification</a:t>
            </a:r>
          </a:p>
          <a:p>
            <a:pPr lvl="1"/>
            <a:r>
              <a:rPr lang="en-US" dirty="0" smtClean="0"/>
              <a:t>CIO-level guidance on IT governance</a:t>
            </a:r>
          </a:p>
          <a:p>
            <a:pPr lvl="1"/>
            <a:r>
              <a:rPr lang="en-US" dirty="0" smtClean="0"/>
              <a:t>Offers many documents that help organizations understand how to implement the framework</a:t>
            </a:r>
          </a:p>
          <a:p>
            <a:pPr lvl="1"/>
            <a:endParaRPr lang="en-US" dirty="0"/>
          </a:p>
        </p:txBody>
      </p:sp>
      <p:sp>
        <p:nvSpPr>
          <p:cNvPr id="6" name="Date Placeholder 5"/>
          <p:cNvSpPr>
            <a:spLocks noGrp="1"/>
          </p:cNvSpPr>
          <p:nvPr>
            <p:ph type="dt" sz="half" idx="10"/>
          </p:nvPr>
        </p:nvSpPr>
        <p:spPr/>
        <p:txBody>
          <a:bodyPr/>
          <a:lstStyle/>
          <a:p>
            <a:fld id="{AFE0F584-C2C5-2741-A0D9-D0C2DA296ADC}" type="datetime1">
              <a:rPr lang="en-US" smtClean="0"/>
              <a:pPr/>
              <a:t>11/27/13</a:t>
            </a:fld>
            <a:endParaRPr lang="en-US" dirty="0"/>
          </a:p>
        </p:txBody>
      </p:sp>
      <p:sp>
        <p:nvSpPr>
          <p:cNvPr id="7" name="Slide Number Placeholder 6"/>
          <p:cNvSpPr>
            <a:spLocks noGrp="1"/>
          </p:cNvSpPr>
          <p:nvPr>
            <p:ph type="sldNum" sz="quarter" idx="12"/>
          </p:nvPr>
        </p:nvSpPr>
        <p:spPr/>
        <p:txBody>
          <a:bodyPr/>
          <a:lstStyle/>
          <a:p>
            <a:fld id="{63F08C14-659A-7840-81AD-CE50777F30A0}" type="slidenum">
              <a:rPr lang="en-US" smtClean="0"/>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 Executive Summary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IT governance is the responsibility of executives and the board of directors, and consists of the leadership, organizational structures and processes that ensure that </a:t>
            </a:r>
            <a:r>
              <a:rPr lang="en-US" dirty="0" smtClean="0">
                <a:solidFill>
                  <a:srgbClr val="FF0000"/>
                </a:solidFill>
              </a:rPr>
              <a:t>the enterprise’s IT sustains and extends the organization's strategies and objectives.</a:t>
            </a:r>
          </a:p>
          <a:p>
            <a:r>
              <a:rPr lang="en-US" dirty="0" smtClean="0"/>
              <a:t>COBIT is focused on what is required to achieve </a:t>
            </a:r>
            <a:r>
              <a:rPr lang="en-US" dirty="0" smtClean="0">
                <a:solidFill>
                  <a:srgbClr val="FF0000"/>
                </a:solidFill>
              </a:rPr>
              <a:t>adequate management and control of IT</a:t>
            </a:r>
            <a:r>
              <a:rPr lang="en-US" dirty="0" smtClean="0"/>
              <a:t>, and is positioned at a high level. </a:t>
            </a:r>
            <a:endParaRPr lang="en-US" b="1" dirty="0" smtClean="0"/>
          </a:p>
          <a:p>
            <a:r>
              <a:rPr lang="en-US" dirty="0" smtClean="0"/>
              <a:t>COSO (and similar compliant frameworks) is generally accepted as the internal control framework for </a:t>
            </a:r>
            <a:r>
              <a:rPr lang="en-US" dirty="0" smtClean="0">
                <a:solidFill>
                  <a:srgbClr val="FF0000"/>
                </a:solidFill>
              </a:rPr>
              <a:t>enterprises</a:t>
            </a:r>
            <a:r>
              <a:rPr lang="en-US" dirty="0" smtClean="0"/>
              <a:t>. COBIT is the generally accepted internal control framework for </a:t>
            </a:r>
            <a:r>
              <a:rPr lang="en-US" dirty="0" smtClean="0">
                <a:solidFill>
                  <a:srgbClr val="FF0000"/>
                </a:solidFill>
              </a:rPr>
              <a:t>information technology</a:t>
            </a:r>
            <a:r>
              <a:rPr lang="en-US" dirty="0" smtClean="0"/>
              <a:t>. </a:t>
            </a:r>
          </a:p>
          <a:p>
            <a:endParaRPr lang="en-US" dirty="0"/>
          </a:p>
        </p:txBody>
      </p:sp>
      <p:sp>
        <p:nvSpPr>
          <p:cNvPr id="4" name="Date Placeholder 3"/>
          <p:cNvSpPr>
            <a:spLocks noGrp="1"/>
          </p:cNvSpPr>
          <p:nvPr>
            <p:ph type="dt" sz="half" idx="10"/>
          </p:nvPr>
        </p:nvSpPr>
        <p:spPr/>
        <p:txBody>
          <a:bodyPr/>
          <a:lstStyle/>
          <a:p>
            <a:fld id="{28D5C265-7D1E-794B-A454-829E787FDC1D}" type="datetime1">
              <a:rPr lang="en-US" smtClean="0"/>
              <a:pPr/>
              <a:t>11/27/13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Title 4"/>
          <p:cNvSpPr>
            <a:spLocks noGrp="1"/>
          </p:cNvSpPr>
          <p:nvPr>
            <p:ph type="title"/>
          </p:nvPr>
        </p:nvSpPr>
        <p:spPr/>
        <p:txBody>
          <a:bodyPr/>
          <a:lstStyle/>
          <a:p>
            <a:r>
              <a:rPr lang="en-US" dirty="0" smtClean="0"/>
              <a:t>COSO</a:t>
            </a:r>
          </a:p>
        </p:txBody>
      </p:sp>
      <p:sp>
        <p:nvSpPr>
          <p:cNvPr id="135171" name="Content Placeholder 1"/>
          <p:cNvSpPr>
            <a:spLocks noGrp="1"/>
          </p:cNvSpPr>
          <p:nvPr>
            <p:ph sz="quarter" idx="1"/>
          </p:nvPr>
        </p:nvSpPr>
        <p:spPr>
          <a:xfrm>
            <a:off x="457200" y="1371600"/>
            <a:ext cx="8229600" cy="4876800"/>
          </a:xfrm>
        </p:spPr>
        <p:txBody>
          <a:bodyPr>
            <a:normAutofit fontScale="92500" lnSpcReduction="10000"/>
          </a:bodyPr>
          <a:lstStyle/>
          <a:p>
            <a:r>
              <a:rPr lang="en-US" b="1" dirty="0"/>
              <a:t>Origins</a:t>
            </a:r>
          </a:p>
          <a:p>
            <a:pPr lvl="1"/>
            <a:r>
              <a:rPr lang="en-US" dirty="0"/>
              <a:t>Committee of </a:t>
            </a:r>
            <a:r>
              <a:rPr lang="en-US" dirty="0">
                <a:solidFill>
                  <a:srgbClr val="FF0000"/>
                </a:solidFill>
              </a:rPr>
              <a:t>Sponsoring Organizations </a:t>
            </a:r>
            <a:r>
              <a:rPr lang="en-US" dirty="0"/>
              <a:t>of the </a:t>
            </a:r>
            <a:r>
              <a:rPr lang="en-US" dirty="0" err="1"/>
              <a:t>Treadway</a:t>
            </a:r>
            <a:r>
              <a:rPr lang="en-US" dirty="0"/>
              <a:t> Commission (</a:t>
            </a:r>
            <a:r>
              <a:rPr lang="en-US" dirty="0" err="1">
                <a:hlinkClick r:id="rId2"/>
              </a:rPr>
              <a:t>www.coso.org</a:t>
            </a:r>
            <a:r>
              <a:rPr lang="en-US" dirty="0"/>
              <a:t>)</a:t>
            </a:r>
          </a:p>
          <a:p>
            <a:pPr lvl="1"/>
            <a:r>
              <a:rPr lang="en-US" dirty="0"/>
              <a:t>Ad hoc group to provide guidance on financial </a:t>
            </a:r>
            <a:r>
              <a:rPr lang="en-US" dirty="0" smtClean="0"/>
              <a:t>controls</a:t>
            </a:r>
          </a:p>
          <a:p>
            <a:r>
              <a:rPr lang="en-US" dirty="0" smtClean="0"/>
              <a:t>Sponsoring Organizations</a:t>
            </a:r>
          </a:p>
          <a:p>
            <a:pPr lvl="1"/>
            <a:r>
              <a:rPr lang="en-US" dirty="0" smtClean="0"/>
              <a:t>The American Accounting Association</a:t>
            </a:r>
          </a:p>
          <a:p>
            <a:pPr lvl="1"/>
            <a:r>
              <a:rPr lang="en-US" dirty="0" smtClean="0"/>
              <a:t>The American Institute of Certified Public Accountants</a:t>
            </a:r>
          </a:p>
          <a:p>
            <a:pPr lvl="1"/>
            <a:r>
              <a:rPr lang="en-US" dirty="0" smtClean="0"/>
              <a:t>Financial Executives International</a:t>
            </a:r>
          </a:p>
          <a:p>
            <a:pPr lvl="1"/>
            <a:r>
              <a:rPr lang="en-US" dirty="0" smtClean="0"/>
              <a:t>The Institute of Internal Auditors</a:t>
            </a:r>
          </a:p>
          <a:p>
            <a:pPr lvl="1"/>
            <a:r>
              <a:rPr lang="en-US" dirty="0" smtClean="0"/>
              <a:t>The Institute of Management Accountants</a:t>
            </a:r>
          </a:p>
          <a:p>
            <a:r>
              <a:rPr lang="en-US" b="1" dirty="0"/>
              <a:t>Focus</a:t>
            </a:r>
          </a:p>
          <a:p>
            <a:pPr lvl="1"/>
            <a:r>
              <a:rPr lang="en-US" dirty="0"/>
              <a:t>Corporate operations, financial controls, and compliance</a:t>
            </a:r>
          </a:p>
          <a:p>
            <a:pPr lvl="1"/>
            <a:r>
              <a:rPr lang="en-US" dirty="0"/>
              <a:t>Effectively required for Sarbanes–Oxley compliance</a:t>
            </a:r>
            <a:endParaRPr lang="en-US" dirty="0" smtClean="0"/>
          </a:p>
          <a:p>
            <a:endParaRPr lang="en-US" dirty="0" smtClean="0"/>
          </a:p>
          <a:p>
            <a:pPr lvl="1"/>
            <a:endParaRPr lang="en-US" dirty="0"/>
          </a:p>
        </p:txBody>
      </p:sp>
      <p:sp>
        <p:nvSpPr>
          <p:cNvPr id="6" name="Date Placeholder 5"/>
          <p:cNvSpPr>
            <a:spLocks noGrp="1"/>
          </p:cNvSpPr>
          <p:nvPr>
            <p:ph type="dt" sz="half" idx="10"/>
          </p:nvPr>
        </p:nvSpPr>
        <p:spPr/>
        <p:txBody>
          <a:bodyPr/>
          <a:lstStyle/>
          <a:p>
            <a:fld id="{F99EE1A9-5C4D-DC45-8CB9-897E77DC7C06}"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of IT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60</a:t>
            </a:fld>
            <a:endParaRPr lang="en-US"/>
          </a:p>
        </p:txBody>
      </p:sp>
      <p:sp>
        <p:nvSpPr>
          <p:cNvPr id="5" name="Content Placeholder 4"/>
          <p:cNvSpPr>
            <a:spLocks noGrp="1"/>
          </p:cNvSpPr>
          <p:nvPr>
            <p:ph sz="quarter" idx="1"/>
          </p:nvPr>
        </p:nvSpPr>
        <p:spPr/>
        <p:txBody>
          <a:bodyPr/>
          <a:lstStyle/>
          <a:p>
            <a:r>
              <a:rPr lang="en-US" dirty="0" smtClean="0"/>
              <a:t>Provide Value</a:t>
            </a:r>
          </a:p>
          <a:p>
            <a:pPr lvl="1"/>
            <a:r>
              <a:rPr lang="en-US" dirty="0" smtClean="0"/>
              <a:t>IT is needed to support what and how an organization reaches it’s strategic objectives</a:t>
            </a:r>
          </a:p>
          <a:p>
            <a:r>
              <a:rPr lang="en-US" dirty="0" smtClean="0"/>
              <a:t>IT-risks</a:t>
            </a:r>
          </a:p>
          <a:p>
            <a:pPr lvl="1"/>
            <a:r>
              <a:rPr lang="en-US" dirty="0" smtClean="0"/>
              <a:t>Thus it is imperative that risks associated with IT be managed</a:t>
            </a:r>
          </a:p>
          <a:p>
            <a:r>
              <a:rPr lang="en-US" dirty="0" smtClean="0"/>
              <a:t>IT-Controls</a:t>
            </a:r>
          </a:p>
          <a:p>
            <a:pPr lvl="1"/>
            <a:r>
              <a:rPr lang="en-US" dirty="0" smtClean="0"/>
              <a:t>Compliance – SOX, COSO</a:t>
            </a: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Success &amp; COBIT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61</a:t>
            </a:fld>
            <a:endParaRPr lang="en-US"/>
          </a:p>
        </p:txBody>
      </p:sp>
      <p:sp>
        <p:nvSpPr>
          <p:cNvPr id="5" name="Content Placeholder 4"/>
          <p:cNvSpPr>
            <a:spLocks noGrp="1"/>
          </p:cNvSpPr>
          <p:nvPr>
            <p:ph sz="quarter" idx="1"/>
          </p:nvPr>
        </p:nvSpPr>
        <p:spPr/>
        <p:txBody>
          <a:bodyPr/>
          <a:lstStyle/>
          <a:p>
            <a:r>
              <a:rPr lang="en-US" dirty="0" smtClean="0"/>
              <a:t>Links Business Goals to IT Goals</a:t>
            </a:r>
          </a:p>
          <a:p>
            <a:r>
              <a:rPr lang="en-US" dirty="0" smtClean="0"/>
              <a:t>Provides metrics and models to assess goals</a:t>
            </a:r>
          </a:p>
          <a:p>
            <a:r>
              <a:rPr lang="en-US" dirty="0" smtClean="0"/>
              <a:t>Identifies the responsibilities of Business and IT owners</a:t>
            </a:r>
          </a:p>
          <a:p>
            <a:r>
              <a:rPr lang="en-US" dirty="0" smtClean="0"/>
              <a:t>Built around a process model with 4 domains and 34 processes</a:t>
            </a:r>
          </a:p>
          <a:p>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52842"/>
          </a:xfrm>
        </p:spPr>
        <p:txBody>
          <a:bodyPr>
            <a:normAutofit fontScale="90000"/>
          </a:bodyPr>
          <a:lstStyle/>
          <a:p>
            <a:r>
              <a:rPr lang="en-US" dirty="0" smtClean="0"/>
              <a:t>COBIT</a:t>
            </a:r>
            <a:endParaRPr lang="en-US" dirty="0"/>
          </a:p>
        </p:txBody>
      </p:sp>
      <p:pic>
        <p:nvPicPr>
          <p:cNvPr id="4" name="Picture 3"/>
          <p:cNvPicPr>
            <a:picLocks noChangeAspect="1"/>
          </p:cNvPicPr>
          <p:nvPr/>
        </p:nvPicPr>
        <p:blipFill>
          <a:blip r:embed="rId2"/>
          <a:stretch>
            <a:fillRect/>
          </a:stretch>
        </p:blipFill>
        <p:spPr>
          <a:xfrm>
            <a:off x="914400" y="927480"/>
            <a:ext cx="7476167" cy="5664761"/>
          </a:xfrm>
          <a:prstGeom prst="rect">
            <a:avLst/>
          </a:prstGeom>
        </p:spPr>
      </p:pic>
      <p:sp>
        <p:nvSpPr>
          <p:cNvPr id="5" name="Date Placeholder 4"/>
          <p:cNvSpPr>
            <a:spLocks noGrp="1"/>
          </p:cNvSpPr>
          <p:nvPr>
            <p:ph type="dt" sz="half" idx="10"/>
          </p:nvPr>
        </p:nvSpPr>
        <p:spPr/>
        <p:txBody>
          <a:bodyPr/>
          <a:lstStyle/>
          <a:p>
            <a:fld id="{C1FF7D43-D11C-0F41-8A0A-573410B2FCA8}" type="datetime1">
              <a:rPr lang="en-US" smtClean="0"/>
              <a:pPr/>
              <a:t>11/27/13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62</a:t>
            </a:fld>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Why The Need for an IT Control Framework</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63</a:t>
            </a:fld>
            <a:endParaRPr lang="en-US"/>
          </a:p>
        </p:txBody>
      </p:sp>
      <p:sp>
        <p:nvSpPr>
          <p:cNvPr id="6" name="Content Placeholder 5"/>
          <p:cNvSpPr>
            <a:spLocks noGrp="1"/>
          </p:cNvSpPr>
          <p:nvPr>
            <p:ph sz="quarter" idx="1"/>
          </p:nvPr>
        </p:nvSpPr>
        <p:spPr/>
        <p:txBody>
          <a:bodyPr/>
          <a:lstStyle/>
          <a:p>
            <a:r>
              <a:rPr lang="en-US" dirty="0" smtClean="0"/>
              <a:t>In a word “Information”</a:t>
            </a:r>
          </a:p>
          <a:p>
            <a:pPr lvl="1"/>
            <a:r>
              <a:rPr lang="en-US" dirty="0" smtClean="0"/>
              <a:t>Is it being managed properly?</a:t>
            </a:r>
          </a:p>
          <a:p>
            <a:pPr lvl="1"/>
            <a:r>
              <a:rPr lang="en-US" dirty="0" smtClean="0"/>
              <a:t>Understand the risks of IT</a:t>
            </a:r>
          </a:p>
          <a:p>
            <a:pPr lvl="1"/>
            <a:r>
              <a:rPr lang="en-US" dirty="0" smtClean="0"/>
              <a:t>Exploit IT benefits</a:t>
            </a:r>
          </a:p>
          <a:p>
            <a:pPr lvl="1"/>
            <a:r>
              <a:rPr lang="en-US" dirty="0" smtClean="0"/>
              <a:t>Deploy Best Practices</a:t>
            </a:r>
          </a:p>
          <a:p>
            <a:pPr lvl="1"/>
            <a:r>
              <a:rPr lang="en-US" dirty="0" smtClean="0"/>
              <a:t>Implement Required Compliance</a:t>
            </a:r>
          </a:p>
          <a:p>
            <a:r>
              <a:rPr lang="en-US" dirty="0" smtClean="0"/>
              <a:t>So the COBIT framework was created with the main characteristics of being:</a:t>
            </a:r>
          </a:p>
          <a:p>
            <a:pPr lvl="1"/>
            <a:r>
              <a:rPr lang="en-US" dirty="0" smtClean="0"/>
              <a:t>business-focused, process-oriented, controls-based and measurement-driven. </a:t>
            </a:r>
          </a:p>
          <a:p>
            <a:pPr>
              <a:buNone/>
            </a:pP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COBIT Information Criteria</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Effectiveness</a:t>
            </a:r>
          </a:p>
          <a:p>
            <a:pPr lvl="1"/>
            <a:r>
              <a:rPr lang="en-US" dirty="0" smtClean="0"/>
              <a:t>Relevant, Timely, Consistent, Usable</a:t>
            </a:r>
          </a:p>
          <a:p>
            <a:r>
              <a:rPr lang="en-US" dirty="0" smtClean="0"/>
              <a:t>Efficiency</a:t>
            </a:r>
          </a:p>
          <a:p>
            <a:pPr lvl="1"/>
            <a:r>
              <a:rPr lang="en-US" dirty="0" smtClean="0"/>
              <a:t>Produced with optimal resource usage</a:t>
            </a:r>
          </a:p>
          <a:p>
            <a:r>
              <a:rPr lang="en-US" dirty="0" smtClean="0"/>
              <a:t>Confidentiality</a:t>
            </a:r>
          </a:p>
          <a:p>
            <a:r>
              <a:rPr lang="en-US" dirty="0" smtClean="0"/>
              <a:t>Integrity</a:t>
            </a:r>
          </a:p>
          <a:p>
            <a:r>
              <a:rPr lang="en-US" dirty="0" smtClean="0"/>
              <a:t>Availability</a:t>
            </a:r>
          </a:p>
          <a:p>
            <a:r>
              <a:rPr lang="en-US" dirty="0" smtClean="0"/>
              <a:t>Compliance</a:t>
            </a:r>
          </a:p>
          <a:p>
            <a:r>
              <a:rPr lang="en-US" dirty="0" smtClean="0"/>
              <a:t>Reliability</a:t>
            </a:r>
          </a:p>
          <a:p>
            <a:pPr lvl="1"/>
            <a:r>
              <a:rPr lang="en-US" dirty="0" smtClean="0"/>
              <a:t>Provide mgmt with ability to operate the organization and meet fiduciary and regulatory requirements</a:t>
            </a:r>
            <a:endParaRPr lang="en-US" dirty="0"/>
          </a:p>
        </p:txBody>
      </p:sp>
      <p:sp>
        <p:nvSpPr>
          <p:cNvPr id="6" name="Content Placeholder 5"/>
          <p:cNvSpPr>
            <a:spLocks noGrp="1"/>
          </p:cNvSpPr>
          <p:nvPr>
            <p:ph sz="quarter" idx="2"/>
          </p:nvPr>
        </p:nvSpPr>
        <p:spPr/>
        <p:txBody>
          <a:bodyPr>
            <a:normAutofit fontScale="85000" lnSpcReduction="20000"/>
          </a:bodyPr>
          <a:lstStyle/>
          <a:p>
            <a:endParaRPr lang="en-US" dirty="0"/>
          </a:p>
        </p:txBody>
      </p:sp>
      <p:pic>
        <p:nvPicPr>
          <p:cNvPr id="3" name="Picture 2"/>
          <p:cNvPicPr>
            <a:picLocks noChangeAspect="1"/>
          </p:cNvPicPr>
          <p:nvPr/>
        </p:nvPicPr>
        <p:blipFill>
          <a:blip r:embed="rId2"/>
          <a:stretch>
            <a:fillRect/>
          </a:stretch>
        </p:blipFill>
        <p:spPr>
          <a:xfrm>
            <a:off x="4933950" y="2011918"/>
            <a:ext cx="3360600" cy="2646554"/>
          </a:xfrm>
          <a:prstGeom prst="rect">
            <a:avLst/>
          </a:prstGeom>
        </p:spPr>
      </p:pic>
      <p:sp>
        <p:nvSpPr>
          <p:cNvPr id="7" name="Date Placeholder 6"/>
          <p:cNvSpPr>
            <a:spLocks noGrp="1"/>
          </p:cNvSpPr>
          <p:nvPr>
            <p:ph type="dt" sz="half" idx="10"/>
          </p:nvPr>
        </p:nvSpPr>
        <p:spPr/>
        <p:txBody>
          <a:bodyPr/>
          <a:lstStyle/>
          <a:p>
            <a:fld id="{47E205B6-F958-BC44-91A6-C4C8B09DFC9C}" type="datetime1">
              <a:rPr lang="en-US" smtClean="0"/>
              <a:pPr/>
              <a:t>11/27/13</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64</a:t>
            </a:fld>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Business Goals Influence IT Goals</a:t>
            </a:r>
            <a:endParaRPr lang="en-US" dirty="0"/>
          </a:p>
        </p:txBody>
      </p:sp>
      <p:sp>
        <p:nvSpPr>
          <p:cNvPr id="3" name="Date Placeholder 2"/>
          <p:cNvSpPr>
            <a:spLocks noGrp="1"/>
          </p:cNvSpPr>
          <p:nvPr>
            <p:ph type="dt" sz="half" idx="10"/>
          </p:nvPr>
        </p:nvSpPr>
        <p:spPr/>
        <p:txBody>
          <a:bodyPr/>
          <a:lstStyle/>
          <a:p>
            <a:fld id="{7800C8D3-17EA-AC4E-B389-919BE580CAF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65</a:t>
            </a:fld>
            <a:endParaRPr lang="en-US"/>
          </a:p>
        </p:txBody>
      </p:sp>
      <p:pic>
        <p:nvPicPr>
          <p:cNvPr id="8" name="Picture 7"/>
          <p:cNvPicPr>
            <a:picLocks noChangeAspect="1"/>
          </p:cNvPicPr>
          <p:nvPr/>
        </p:nvPicPr>
        <p:blipFill>
          <a:blip r:embed="rId2"/>
          <a:stretch>
            <a:fillRect/>
          </a:stretch>
        </p:blipFill>
        <p:spPr>
          <a:xfrm>
            <a:off x="396268" y="1417639"/>
            <a:ext cx="7970566" cy="4224608"/>
          </a:xfrm>
          <a:prstGeom prst="rect">
            <a:avLst/>
          </a:prstGeo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err="1" smtClean="0"/>
              <a:t>COBITs</a:t>
            </a:r>
            <a:r>
              <a:rPr lang="en-US" dirty="0" smtClean="0"/>
              <a:t> 4 Domains</a:t>
            </a:r>
            <a:endParaRPr lang="en-US" dirty="0"/>
          </a:p>
        </p:txBody>
      </p:sp>
      <p:sp>
        <p:nvSpPr>
          <p:cNvPr id="10" name="Text Placeholder 9"/>
          <p:cNvSpPr>
            <a:spLocks noGrp="1"/>
          </p:cNvSpPr>
          <p:nvPr>
            <p:ph type="body" idx="2"/>
          </p:nvPr>
        </p:nvSpPr>
        <p:spPr/>
        <p:txBody>
          <a:bodyPr/>
          <a:lstStyle/>
          <a:p>
            <a:r>
              <a:rPr lang="en-US" dirty="0" smtClean="0"/>
              <a:t>To manage the IT Goals and necessary resources needed to reach them, the COBIT controls are based on the typical activities and risks associated with IT:</a:t>
            </a:r>
          </a:p>
          <a:p>
            <a:pPr>
              <a:buFont typeface="Arial"/>
              <a:buChar char="•"/>
            </a:pPr>
            <a:r>
              <a:rPr lang="en-US" dirty="0" smtClean="0"/>
              <a:t>Plan</a:t>
            </a:r>
          </a:p>
          <a:p>
            <a:pPr>
              <a:buFont typeface="Arial"/>
              <a:buChar char="•"/>
            </a:pPr>
            <a:r>
              <a:rPr lang="en-US" dirty="0" smtClean="0"/>
              <a:t>Build</a:t>
            </a:r>
          </a:p>
          <a:p>
            <a:pPr>
              <a:buFont typeface="Arial"/>
              <a:buChar char="•"/>
            </a:pPr>
            <a:r>
              <a:rPr lang="en-US" dirty="0" smtClean="0"/>
              <a:t>Run</a:t>
            </a:r>
          </a:p>
          <a:p>
            <a:pPr>
              <a:buFont typeface="Arial"/>
              <a:buChar char="•"/>
            </a:pPr>
            <a:r>
              <a:rPr lang="en-US" dirty="0" smtClean="0"/>
              <a:t>Monitor</a:t>
            </a:r>
          </a:p>
          <a:p>
            <a:endParaRPr lang="en-US" dirty="0"/>
          </a:p>
        </p:txBody>
      </p:sp>
      <p:sp>
        <p:nvSpPr>
          <p:cNvPr id="6" name="Date Placeholder 5"/>
          <p:cNvSpPr>
            <a:spLocks noGrp="1"/>
          </p:cNvSpPr>
          <p:nvPr>
            <p:ph type="dt" sz="half" idx="10"/>
          </p:nvPr>
        </p:nvSpPr>
        <p:spPr/>
        <p:txBody>
          <a:bodyPr/>
          <a:lstStyle/>
          <a:p>
            <a:fld id="{1DFB204D-7B70-AD4F-BE3B-BDF42B4FB5FD}" type="datetime1">
              <a:rPr lang="en-US" smtClean="0"/>
              <a:pPr/>
              <a:t>11/27/13</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66</a:t>
            </a:fld>
            <a:endParaRPr lang="en-US"/>
          </a:p>
        </p:txBody>
      </p:sp>
      <p:graphicFrame>
        <p:nvGraphicFramePr>
          <p:cNvPr id="7" name="Content Placeholder 6"/>
          <p:cNvGraphicFramePr>
            <a:graphicFrameLocks noGrp="1"/>
          </p:cNvGraphicFramePr>
          <p:nvPr>
            <p:ph sz="quarter" idx="1"/>
          </p:nvPr>
        </p:nvGraphicFramePr>
        <p:xfrm>
          <a:off x="2971800" y="1600200"/>
          <a:ext cx="5715000" cy="4495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626868" y="6051682"/>
            <a:ext cx="5500312" cy="553998"/>
          </a:xfrm>
          <a:prstGeom prst="rect">
            <a:avLst/>
          </a:prstGeom>
          <a:noFill/>
        </p:spPr>
        <p:txBody>
          <a:bodyPr wrap="none" rtlCol="0">
            <a:spAutoFit/>
          </a:bodyPr>
          <a:lstStyle/>
          <a:p>
            <a:r>
              <a:rPr lang="en-US" sz="3000" dirty="0" smtClean="0"/>
              <a:t>These are the 4 central processes of IT</a:t>
            </a:r>
            <a:endParaRPr lang="en-US" sz="30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&amp; Organize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67</a:t>
            </a:fld>
            <a:endParaRPr lang="en-US"/>
          </a:p>
        </p:txBody>
      </p:sp>
      <p:sp>
        <p:nvSpPr>
          <p:cNvPr id="5" name="Content Placeholder 4"/>
          <p:cNvSpPr>
            <a:spLocks noGrp="1"/>
          </p:cNvSpPr>
          <p:nvPr>
            <p:ph sz="quarter" idx="1"/>
          </p:nvPr>
        </p:nvSpPr>
        <p:spPr/>
        <p:txBody>
          <a:bodyPr>
            <a:normAutofit fontScale="92500"/>
          </a:bodyPr>
          <a:lstStyle/>
          <a:p>
            <a:r>
              <a:rPr lang="en-US" b="1" dirty="0" smtClean="0"/>
              <a:t>PO1  </a:t>
            </a:r>
            <a:r>
              <a:rPr lang="en-US" dirty="0" smtClean="0"/>
              <a:t>Define a Strategic IT Plan </a:t>
            </a:r>
          </a:p>
          <a:p>
            <a:r>
              <a:rPr lang="en-US" b="1" dirty="0" smtClean="0"/>
              <a:t>PO2  </a:t>
            </a:r>
            <a:r>
              <a:rPr lang="en-US" dirty="0" smtClean="0"/>
              <a:t>Define the Information Architecture </a:t>
            </a:r>
          </a:p>
          <a:p>
            <a:r>
              <a:rPr lang="en-US" b="1" dirty="0" smtClean="0"/>
              <a:t>PO3  </a:t>
            </a:r>
            <a:r>
              <a:rPr lang="en-US" dirty="0" smtClean="0"/>
              <a:t>Determine Technological Direction </a:t>
            </a:r>
          </a:p>
          <a:p>
            <a:r>
              <a:rPr lang="en-US" b="1" dirty="0" smtClean="0"/>
              <a:t>PO4  </a:t>
            </a:r>
            <a:r>
              <a:rPr lang="en-US" dirty="0" smtClean="0"/>
              <a:t>Define the IT Processes, </a:t>
            </a:r>
            <a:r>
              <a:rPr lang="en-US" dirty="0" err="1" smtClean="0"/>
              <a:t>Organisation</a:t>
            </a:r>
            <a:r>
              <a:rPr lang="en-US" dirty="0" smtClean="0"/>
              <a:t> and Relationships </a:t>
            </a:r>
          </a:p>
          <a:p>
            <a:r>
              <a:rPr lang="en-US" b="1" dirty="0" smtClean="0"/>
              <a:t>PO5  </a:t>
            </a:r>
            <a:r>
              <a:rPr lang="en-US" dirty="0" smtClean="0"/>
              <a:t>Manage the IT Investment </a:t>
            </a:r>
          </a:p>
          <a:p>
            <a:r>
              <a:rPr lang="en-US" b="1" dirty="0" smtClean="0"/>
              <a:t>PO6  </a:t>
            </a:r>
            <a:r>
              <a:rPr lang="en-US" dirty="0" smtClean="0"/>
              <a:t>Communicate Management Aims and Direction </a:t>
            </a:r>
          </a:p>
          <a:p>
            <a:r>
              <a:rPr lang="en-US" b="1" dirty="0" smtClean="0"/>
              <a:t>PO7  </a:t>
            </a:r>
            <a:r>
              <a:rPr lang="en-US" dirty="0" smtClean="0"/>
              <a:t>Manage IT Human Resources </a:t>
            </a:r>
          </a:p>
          <a:p>
            <a:r>
              <a:rPr lang="en-US" b="1" dirty="0" smtClean="0"/>
              <a:t>PO8  </a:t>
            </a:r>
            <a:r>
              <a:rPr lang="en-US" dirty="0" smtClean="0"/>
              <a:t>Manage Quality </a:t>
            </a:r>
          </a:p>
          <a:p>
            <a:r>
              <a:rPr lang="en-US" b="1" dirty="0" smtClean="0"/>
              <a:t>PO9  </a:t>
            </a:r>
            <a:r>
              <a:rPr lang="en-US" dirty="0" smtClean="0"/>
              <a:t>Assess and Manage IT Risks </a:t>
            </a:r>
          </a:p>
          <a:p>
            <a:r>
              <a:rPr lang="en-US" b="1" dirty="0" smtClean="0"/>
              <a:t>PO10  </a:t>
            </a:r>
            <a:r>
              <a:rPr lang="en-US" dirty="0" smtClean="0"/>
              <a:t>Manage Projects </a:t>
            </a:r>
          </a:p>
          <a:p>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2319"/>
          </a:xfrm>
        </p:spPr>
        <p:txBody>
          <a:bodyPr>
            <a:normAutofit fontScale="90000"/>
          </a:bodyPr>
          <a:lstStyle/>
          <a:p>
            <a:r>
              <a:rPr lang="en-US" dirty="0" smtClean="0"/>
              <a:t>Plan &amp; Organize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68</a:t>
            </a:fld>
            <a:endParaRPr lang="en-US"/>
          </a:p>
        </p:txBody>
      </p:sp>
      <p:sp>
        <p:nvSpPr>
          <p:cNvPr id="5" name="Content Placeholder 4"/>
          <p:cNvSpPr>
            <a:spLocks noGrp="1"/>
          </p:cNvSpPr>
          <p:nvPr>
            <p:ph sz="quarter" idx="1"/>
          </p:nvPr>
        </p:nvSpPr>
        <p:spPr>
          <a:xfrm>
            <a:off x="146304" y="836957"/>
            <a:ext cx="8757776" cy="5354293"/>
          </a:xfrm>
        </p:spPr>
        <p:txBody>
          <a:bodyPr>
            <a:normAutofit fontScale="62500" lnSpcReduction="20000"/>
          </a:bodyPr>
          <a:lstStyle/>
          <a:p>
            <a:r>
              <a:rPr lang="en-US" i="1" dirty="0" smtClean="0"/>
              <a:t>PC1 Process Goals and Objectives </a:t>
            </a:r>
            <a:endParaRPr lang="en-US" dirty="0" smtClean="0"/>
          </a:p>
          <a:p>
            <a:pPr lvl="1"/>
            <a:r>
              <a:rPr lang="en-US" dirty="0" smtClean="0"/>
              <a:t>Define and communicate specific, measurable, actionable, realistic, results-oriented and timely (SMARRT) process goals and objectives for the effective execution of each IT process.</a:t>
            </a:r>
          </a:p>
          <a:p>
            <a:r>
              <a:rPr lang="en-US" i="1" dirty="0" smtClean="0"/>
              <a:t>PC2 Process Ownership </a:t>
            </a:r>
            <a:endParaRPr lang="en-US" dirty="0" smtClean="0"/>
          </a:p>
          <a:p>
            <a:pPr lvl="1"/>
            <a:r>
              <a:rPr lang="en-US" dirty="0" smtClean="0"/>
              <a:t>Assign an owner for each IT process, and clearly define the roles and responsibilities of the process owner.</a:t>
            </a:r>
          </a:p>
          <a:p>
            <a:r>
              <a:rPr lang="en-US" i="1" dirty="0" smtClean="0"/>
              <a:t>PC3 Process Repeatability </a:t>
            </a:r>
            <a:endParaRPr lang="en-US" dirty="0" smtClean="0"/>
          </a:p>
          <a:p>
            <a:pPr lvl="1"/>
            <a:r>
              <a:rPr lang="en-US" dirty="0" smtClean="0"/>
              <a:t>Design and establish each key IT process such that it is repeatable and consistently produces the expected results. Provide for a logical but flexible and scalable sequence of activities that will lead to the desired results and is agile enough to deal with exceptions and emergencies. Use consistent processes, where possible, and tailor only when unavoidable. </a:t>
            </a:r>
          </a:p>
          <a:p>
            <a:r>
              <a:rPr lang="en-US" i="1" dirty="0" smtClean="0"/>
              <a:t>PC4 Roles and Responsibilities </a:t>
            </a:r>
            <a:endParaRPr lang="en-US" dirty="0" smtClean="0"/>
          </a:p>
          <a:p>
            <a:pPr lvl="1"/>
            <a:r>
              <a:rPr lang="en-US" dirty="0" smtClean="0"/>
              <a:t>Define the key activities and end deliverables of the process. Assign and communicate unambiguous roles and responsibilities for effective and efficient execution of the key activities and their documentation as well as accountability for the process end deliverables. </a:t>
            </a:r>
          </a:p>
          <a:p>
            <a:r>
              <a:rPr lang="en-US" i="1" dirty="0" smtClean="0"/>
              <a:t>PC5 Policy, Plans and Procedures </a:t>
            </a:r>
            <a:endParaRPr lang="en-US" dirty="0" smtClean="0"/>
          </a:p>
          <a:p>
            <a:pPr lvl="1"/>
            <a:r>
              <a:rPr lang="en-US" dirty="0" smtClean="0"/>
              <a:t>Define and communicate how all policies, plans and procedures that drive an IT process are documented, reviewed, maintained, approved, stored, communicated and used for training.</a:t>
            </a:r>
          </a:p>
          <a:p>
            <a:r>
              <a:rPr lang="en-US" i="1" dirty="0" smtClean="0"/>
              <a:t>PC6 Process Performance Improvement </a:t>
            </a:r>
            <a:endParaRPr lang="en-US" dirty="0" smtClean="0"/>
          </a:p>
          <a:p>
            <a:pPr lvl="1"/>
            <a:r>
              <a:rPr lang="en-US" dirty="0" smtClean="0"/>
              <a:t>Identify a set of metrics that provides insight into the outcomes and performance of the process. Establish targets that reflect on the process goals and performance indicators that enable the achievement of process goals. Define how the data are to be obtained. Compare actual measurements to targets and take action upon deviations, where necessary. Align metrics, targets and methods with </a:t>
            </a:r>
            <a:r>
              <a:rPr lang="en-US" dirty="0" err="1" smtClean="0"/>
              <a:t>IT’s</a:t>
            </a:r>
            <a:r>
              <a:rPr lang="en-US" dirty="0" smtClean="0"/>
              <a:t> overall performance monitoring approach. </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Acquire &amp; Implement</a:t>
            </a:r>
            <a:endParaRPr lang="en-US" dirty="0"/>
          </a:p>
        </p:txBody>
      </p:sp>
      <p:sp>
        <p:nvSpPr>
          <p:cNvPr id="4" name="Date Placeholder 3"/>
          <p:cNvSpPr>
            <a:spLocks noGrp="1"/>
          </p:cNvSpPr>
          <p:nvPr>
            <p:ph type="dt" sz="half" idx="10"/>
          </p:nvPr>
        </p:nvSpPr>
        <p:spPr/>
        <p:txBody>
          <a:bodyPr/>
          <a:lstStyle/>
          <a:p>
            <a:fld id="{1065A39F-FD52-B94E-97C7-E83443C86B23}" type="datetime1">
              <a:rPr lang="en-US" smtClean="0"/>
              <a:pPr/>
              <a:t>11/27/13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69</a:t>
            </a:fld>
            <a:endParaRPr lang="en-US"/>
          </a:p>
        </p:txBody>
      </p:sp>
      <p:sp>
        <p:nvSpPr>
          <p:cNvPr id="6" name="Content Placeholder 5"/>
          <p:cNvSpPr>
            <a:spLocks noGrp="1"/>
          </p:cNvSpPr>
          <p:nvPr>
            <p:ph sz="quarter" idx="1"/>
          </p:nvPr>
        </p:nvSpPr>
        <p:spPr/>
        <p:txBody>
          <a:bodyPr/>
          <a:lstStyle/>
          <a:p>
            <a:r>
              <a:rPr lang="en-US" b="1" dirty="0" smtClean="0"/>
              <a:t>AI1  </a:t>
            </a:r>
            <a:r>
              <a:rPr lang="en-US" dirty="0" smtClean="0"/>
              <a:t>Identify Automated Solutions </a:t>
            </a:r>
          </a:p>
          <a:p>
            <a:r>
              <a:rPr lang="en-US" b="1" dirty="0" smtClean="0"/>
              <a:t>AI2  </a:t>
            </a:r>
            <a:r>
              <a:rPr lang="en-US" dirty="0" smtClean="0"/>
              <a:t>Acquire and Maintain Application Software </a:t>
            </a:r>
          </a:p>
          <a:p>
            <a:r>
              <a:rPr lang="en-US" b="1" dirty="0" smtClean="0"/>
              <a:t>AI3  </a:t>
            </a:r>
            <a:r>
              <a:rPr lang="en-US" dirty="0" smtClean="0"/>
              <a:t>Acquire and Maintain Technology Infrastructure </a:t>
            </a:r>
          </a:p>
          <a:p>
            <a:r>
              <a:rPr lang="en-US" b="1" dirty="0" smtClean="0"/>
              <a:t>AI4  </a:t>
            </a:r>
            <a:r>
              <a:rPr lang="en-US" dirty="0" smtClean="0"/>
              <a:t>Enable Operation and Use </a:t>
            </a:r>
          </a:p>
          <a:p>
            <a:r>
              <a:rPr lang="en-US" b="1" dirty="0" smtClean="0"/>
              <a:t>AI5  </a:t>
            </a:r>
            <a:r>
              <a:rPr lang="en-US" dirty="0" smtClean="0"/>
              <a:t>Procure IT Resources </a:t>
            </a:r>
          </a:p>
          <a:p>
            <a:r>
              <a:rPr lang="en-US" b="1" dirty="0" smtClean="0"/>
              <a:t>AI6  </a:t>
            </a:r>
            <a:r>
              <a:rPr lang="en-US" dirty="0" smtClean="0"/>
              <a:t>Manage Changes </a:t>
            </a:r>
          </a:p>
          <a:p>
            <a:r>
              <a:rPr lang="en-US" b="1" dirty="0" smtClean="0"/>
              <a:t>AI7  </a:t>
            </a:r>
            <a:r>
              <a:rPr lang="en-US" dirty="0" smtClean="0"/>
              <a:t>Install and Accredit Solutions and Changes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COSO’s</a:t>
            </a:r>
            <a:r>
              <a:rPr lang="en-US" dirty="0" smtClean="0"/>
              <a:t> Mission &amp; Frameworks</a:t>
            </a:r>
            <a:endParaRPr lang="en-US" dirty="0"/>
          </a:p>
        </p:txBody>
      </p:sp>
      <p:sp>
        <p:nvSpPr>
          <p:cNvPr id="3" name="Content Placeholder 2"/>
          <p:cNvSpPr>
            <a:spLocks noGrp="1"/>
          </p:cNvSpPr>
          <p:nvPr>
            <p:ph sz="quarter" idx="1"/>
          </p:nvPr>
        </p:nvSpPr>
        <p:spPr/>
        <p:txBody>
          <a:bodyPr/>
          <a:lstStyle/>
          <a:p>
            <a:r>
              <a:rPr lang="en-US" dirty="0" smtClean="0"/>
              <a:t>“The Committee of Sponsoring Organizations’ (COSO) mission is to provide thought leadership through the development of comprehensive frameworks and guidance on enterprise risk management, internal control and fraud deterrence designed to improve organizational performance and governance and to reduce the extent of fraud in organizations.”</a:t>
            </a:r>
          </a:p>
          <a:p>
            <a:r>
              <a:rPr lang="en-US" dirty="0" smtClean="0"/>
              <a:t>Frameworks Issued:</a:t>
            </a:r>
          </a:p>
          <a:p>
            <a:pPr lvl="1"/>
            <a:r>
              <a:rPr lang="en-US" dirty="0" smtClean="0"/>
              <a:t>Internal Control – Integrated Framework (1992)*</a:t>
            </a:r>
          </a:p>
          <a:p>
            <a:pPr lvl="1"/>
            <a:r>
              <a:rPr lang="en-US" dirty="0" smtClean="0"/>
              <a:t>Enterprise Risk Management – Integrated Framework (2004)**</a:t>
            </a:r>
            <a:endParaRPr lang="en-US" dirty="0"/>
          </a:p>
        </p:txBody>
      </p:sp>
      <p:sp>
        <p:nvSpPr>
          <p:cNvPr id="4" name="Date Placeholder 3"/>
          <p:cNvSpPr>
            <a:spLocks noGrp="1"/>
          </p:cNvSpPr>
          <p:nvPr>
            <p:ph type="dt" sz="half" idx="10"/>
          </p:nvPr>
        </p:nvSpPr>
        <p:spPr/>
        <p:txBody>
          <a:bodyPr/>
          <a:lstStyle/>
          <a:p>
            <a:fld id="{0F254BE3-12DD-874D-9A23-A1B46313F157}" type="datetime1">
              <a:rPr lang="en-US" smtClean="0"/>
              <a:pPr/>
              <a:t>11/27/13</a:t>
            </a:fld>
            <a:endParaRPr lang="en-US" dirty="0"/>
          </a:p>
        </p:txBody>
      </p:sp>
      <p:sp>
        <p:nvSpPr>
          <p:cNvPr id="5" name="Slide Number Placeholder 4"/>
          <p:cNvSpPr>
            <a:spLocks noGrp="1"/>
          </p:cNvSpPr>
          <p:nvPr>
            <p:ph type="sldNum" sz="quarter" idx="12"/>
          </p:nvPr>
        </p:nvSpPr>
        <p:spPr/>
        <p:txBody>
          <a:bodyPr/>
          <a:lstStyle/>
          <a:p>
            <a:fld id="{63F08C14-659A-7840-81AD-CE50777F30A0}" type="slidenum">
              <a:rPr lang="en-US" smtClean="0"/>
              <a:pPr/>
              <a:t>7</a:t>
            </a:fld>
            <a:endParaRPr lang="en-US"/>
          </a:p>
        </p:txBody>
      </p:sp>
      <p:sp>
        <p:nvSpPr>
          <p:cNvPr id="6" name="TextBox 5"/>
          <p:cNvSpPr txBox="1"/>
          <p:nvPr/>
        </p:nvSpPr>
        <p:spPr>
          <a:xfrm>
            <a:off x="914400" y="6021169"/>
            <a:ext cx="5418520" cy="646331"/>
          </a:xfrm>
          <a:prstGeom prst="rect">
            <a:avLst/>
          </a:prstGeom>
          <a:noFill/>
        </p:spPr>
        <p:txBody>
          <a:bodyPr wrap="none" rtlCol="0">
            <a:spAutoFit/>
          </a:bodyPr>
          <a:lstStyle/>
          <a:p>
            <a:r>
              <a:rPr lang="en-US" dirty="0" smtClean="0"/>
              <a:t>*IC – Integrated Framework (2013) release date May 14, 2013</a:t>
            </a:r>
          </a:p>
          <a:p>
            <a:r>
              <a:rPr lang="en-US" dirty="0" smtClean="0"/>
              <a:t>** Paper Topic</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COSO General and Application Controls</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70</a:t>
            </a:fld>
            <a:endParaRPr lang="en-US"/>
          </a:p>
        </p:txBody>
      </p:sp>
      <p:sp>
        <p:nvSpPr>
          <p:cNvPr id="5" name="Content Placeholder 4"/>
          <p:cNvSpPr>
            <a:spLocks noGrp="1"/>
          </p:cNvSpPr>
          <p:nvPr>
            <p:ph sz="quarter" idx="1"/>
          </p:nvPr>
        </p:nvSpPr>
        <p:spPr/>
        <p:txBody>
          <a:bodyPr/>
          <a:lstStyle/>
          <a:p>
            <a:r>
              <a:rPr lang="en-US" dirty="0" smtClean="0"/>
              <a:t>Remember these?</a:t>
            </a:r>
          </a:p>
          <a:p>
            <a:r>
              <a:rPr lang="en-US" dirty="0" smtClean="0"/>
              <a:t>General – embedded into IT processes</a:t>
            </a:r>
          </a:p>
          <a:p>
            <a:pPr lvl="1"/>
            <a:r>
              <a:rPr lang="en-US" dirty="0" smtClean="0"/>
              <a:t>SDLC; Change Management; Security; Computer Op’s</a:t>
            </a:r>
          </a:p>
          <a:p>
            <a:r>
              <a:rPr lang="en-US" dirty="0" smtClean="0"/>
              <a:t>Application – embedded into software</a:t>
            </a:r>
          </a:p>
          <a:p>
            <a:pPr lvl="1"/>
            <a:r>
              <a:rPr lang="en-US" dirty="0" smtClean="0"/>
              <a:t>CIA; Authorization, Segregation of Duties</a:t>
            </a:r>
          </a:p>
          <a:p>
            <a:r>
              <a:rPr lang="en-US" dirty="0" smtClean="0"/>
              <a:t>Management is Responsible for General</a:t>
            </a:r>
          </a:p>
          <a:p>
            <a:r>
              <a:rPr lang="en-US" dirty="0" smtClean="0"/>
              <a:t>IT is Responsible for Application</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75212" y="274638"/>
            <a:ext cx="7772400" cy="547889"/>
          </a:xfrm>
        </p:spPr>
        <p:txBody>
          <a:bodyPr>
            <a:normAutofit fontScale="90000"/>
          </a:bodyPr>
          <a:lstStyle/>
          <a:p>
            <a:r>
              <a:rPr lang="en-US" dirty="0" smtClean="0"/>
              <a:t>A&amp;I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71</a:t>
            </a:fld>
            <a:endParaRPr lang="en-US"/>
          </a:p>
        </p:txBody>
      </p:sp>
      <p:sp>
        <p:nvSpPr>
          <p:cNvPr id="5" name="Content Placeholder 4"/>
          <p:cNvSpPr>
            <a:spLocks noGrp="1"/>
          </p:cNvSpPr>
          <p:nvPr>
            <p:ph sz="quarter" idx="1"/>
          </p:nvPr>
        </p:nvSpPr>
        <p:spPr>
          <a:xfrm>
            <a:off x="375212" y="822527"/>
            <a:ext cx="8528868" cy="5387773"/>
          </a:xfrm>
        </p:spPr>
        <p:txBody>
          <a:bodyPr>
            <a:normAutofit fontScale="70000" lnSpcReduction="20000"/>
          </a:bodyPr>
          <a:lstStyle/>
          <a:p>
            <a:r>
              <a:rPr lang="en-US" i="1" dirty="0" smtClean="0"/>
              <a:t>AC1 Source Data Preparation and </a:t>
            </a:r>
            <a:r>
              <a:rPr lang="en-US" i="1" dirty="0" err="1" smtClean="0"/>
              <a:t>Authorisation</a:t>
            </a:r>
            <a:r>
              <a:rPr lang="en-US" i="1" dirty="0" smtClean="0"/>
              <a:t> </a:t>
            </a:r>
            <a:endParaRPr lang="en-US" dirty="0" smtClean="0"/>
          </a:p>
          <a:p>
            <a:pPr lvl="1"/>
            <a:r>
              <a:rPr lang="en-US" dirty="0" smtClean="0"/>
              <a:t>Ensure that source documents are prepared by </a:t>
            </a:r>
            <a:r>
              <a:rPr lang="en-US" dirty="0" err="1" smtClean="0"/>
              <a:t>authorised</a:t>
            </a:r>
            <a:r>
              <a:rPr lang="en-US" dirty="0" smtClean="0"/>
              <a:t> and qualified personnel following established procedures, taking into account adequate segregation of duties regarding the origination and approval of these documents.</a:t>
            </a:r>
          </a:p>
          <a:p>
            <a:r>
              <a:rPr lang="en-US" i="1" dirty="0" smtClean="0"/>
              <a:t>AC2 Source Data Collection and Entry </a:t>
            </a:r>
            <a:endParaRPr lang="en-US" dirty="0" smtClean="0"/>
          </a:p>
          <a:p>
            <a:pPr lvl="1"/>
            <a:r>
              <a:rPr lang="en-US" dirty="0" smtClean="0"/>
              <a:t>Establish that data input is performed in a timely manner by </a:t>
            </a:r>
            <a:r>
              <a:rPr lang="en-US" dirty="0" err="1" smtClean="0"/>
              <a:t>authorised</a:t>
            </a:r>
            <a:r>
              <a:rPr lang="en-US" dirty="0" smtClean="0"/>
              <a:t> and qualified staff. Correction and resubmission of data that were erroneously input should be performed without compromising original transaction </a:t>
            </a:r>
            <a:r>
              <a:rPr lang="en-US" dirty="0" err="1" smtClean="0"/>
              <a:t>authorisation</a:t>
            </a:r>
            <a:r>
              <a:rPr lang="en-US" dirty="0" smtClean="0"/>
              <a:t> levels.</a:t>
            </a:r>
          </a:p>
          <a:p>
            <a:r>
              <a:rPr lang="en-US" i="1" dirty="0" smtClean="0"/>
              <a:t>AC3 Accuracy, Completeness and Authenticity Checks </a:t>
            </a:r>
            <a:endParaRPr lang="en-US" dirty="0" smtClean="0"/>
          </a:p>
          <a:p>
            <a:pPr lvl="1"/>
            <a:r>
              <a:rPr lang="en-US" dirty="0" smtClean="0"/>
              <a:t>Ensure that transactions are accurate, complete and valid.</a:t>
            </a:r>
          </a:p>
          <a:p>
            <a:r>
              <a:rPr lang="en-US" i="1" dirty="0" smtClean="0"/>
              <a:t>AC4 Processing Integrity and Validity </a:t>
            </a:r>
            <a:endParaRPr lang="en-US" dirty="0" smtClean="0"/>
          </a:p>
          <a:p>
            <a:pPr lvl="1"/>
            <a:r>
              <a:rPr lang="en-US" dirty="0" smtClean="0"/>
              <a:t>Maintain the integrity and validity of data throughout the processing cycle.</a:t>
            </a:r>
          </a:p>
          <a:p>
            <a:r>
              <a:rPr lang="en-US" i="1" dirty="0" smtClean="0"/>
              <a:t>AC5 Output Review, Reconciliation and Error Handling </a:t>
            </a:r>
            <a:endParaRPr lang="en-US" dirty="0" smtClean="0"/>
          </a:p>
          <a:p>
            <a:pPr lvl="1"/>
            <a:r>
              <a:rPr lang="en-US" dirty="0" smtClean="0"/>
              <a:t>Establish procedures and associated responsibilities to ensure that output is handled in an </a:t>
            </a:r>
            <a:r>
              <a:rPr lang="en-US" dirty="0" err="1" smtClean="0"/>
              <a:t>authorised</a:t>
            </a:r>
            <a:r>
              <a:rPr lang="en-US" dirty="0" smtClean="0"/>
              <a:t> manner, delivered to the appropriate recipient, and protected during transmission; that verification, detection and correction of the accuracy of output occurs; and that information provided in the output is used. </a:t>
            </a:r>
          </a:p>
          <a:p>
            <a:r>
              <a:rPr lang="en-US" i="1" dirty="0" smtClean="0"/>
              <a:t>AC6 Transaction Authentication and Integrity </a:t>
            </a:r>
            <a:endParaRPr lang="en-US" dirty="0" smtClean="0"/>
          </a:p>
          <a:p>
            <a:pPr lvl="1"/>
            <a:r>
              <a:rPr lang="en-US" dirty="0" smtClean="0"/>
              <a:t>Before passing transaction data between internal applications and business/operational functions (in or outside the enterprise), check it for proper addressing, authenticity of origin and integrity of content. Maintain authenticity and integrity during transmission or transport. </a:t>
            </a:r>
          </a:p>
          <a:p>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 &amp; Support</a:t>
            </a:r>
            <a:endParaRPr lang="en-US" dirty="0"/>
          </a:p>
        </p:txBody>
      </p:sp>
      <p:sp>
        <p:nvSpPr>
          <p:cNvPr id="5" name="Date Placeholder 4"/>
          <p:cNvSpPr>
            <a:spLocks noGrp="1"/>
          </p:cNvSpPr>
          <p:nvPr>
            <p:ph type="dt" sz="half" idx="10"/>
          </p:nvPr>
        </p:nvSpPr>
        <p:spPr/>
        <p:txBody>
          <a:bodyPr/>
          <a:lstStyle/>
          <a:p>
            <a:fld id="{865E5235-96DB-DA4D-BA0C-631A6F9C1EC3}" type="datetime1">
              <a:rPr lang="en-US" smtClean="0"/>
              <a:pPr/>
              <a:t>11/27/13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72</a:t>
            </a:fld>
            <a:endParaRPr lang="en-US"/>
          </a:p>
        </p:txBody>
      </p:sp>
      <p:sp>
        <p:nvSpPr>
          <p:cNvPr id="7" name="Content Placeholder 6"/>
          <p:cNvSpPr>
            <a:spLocks noGrp="1"/>
          </p:cNvSpPr>
          <p:nvPr>
            <p:ph sz="quarter" idx="1"/>
          </p:nvPr>
        </p:nvSpPr>
        <p:spPr/>
        <p:txBody>
          <a:bodyPr>
            <a:normAutofit fontScale="85000" lnSpcReduction="20000"/>
          </a:bodyPr>
          <a:lstStyle/>
          <a:p>
            <a:r>
              <a:rPr lang="en-US" b="1" dirty="0" smtClean="0"/>
              <a:t>DS1  </a:t>
            </a:r>
            <a:r>
              <a:rPr lang="en-US" dirty="0" smtClean="0"/>
              <a:t>Define and Manage Service Levels </a:t>
            </a:r>
          </a:p>
          <a:p>
            <a:r>
              <a:rPr lang="en-US" b="1" dirty="0" smtClean="0"/>
              <a:t>DS2  </a:t>
            </a:r>
            <a:r>
              <a:rPr lang="en-US" dirty="0" smtClean="0"/>
              <a:t>Manage Third-party Services </a:t>
            </a:r>
          </a:p>
          <a:p>
            <a:r>
              <a:rPr lang="en-US" b="1" dirty="0" smtClean="0"/>
              <a:t>DS3  </a:t>
            </a:r>
            <a:r>
              <a:rPr lang="en-US" dirty="0" smtClean="0"/>
              <a:t>Manage Performance and Capacity </a:t>
            </a:r>
          </a:p>
          <a:p>
            <a:r>
              <a:rPr lang="en-US" b="1" dirty="0" smtClean="0"/>
              <a:t>DS4  </a:t>
            </a:r>
            <a:r>
              <a:rPr lang="en-US" dirty="0" smtClean="0"/>
              <a:t>Ensure Continuous Service </a:t>
            </a:r>
          </a:p>
          <a:p>
            <a:r>
              <a:rPr lang="en-US" b="1" dirty="0" smtClean="0"/>
              <a:t>DS5  </a:t>
            </a:r>
            <a:r>
              <a:rPr lang="en-US" dirty="0" smtClean="0"/>
              <a:t>Ensure Systems Security </a:t>
            </a:r>
          </a:p>
          <a:p>
            <a:r>
              <a:rPr lang="en-US" b="1" dirty="0" smtClean="0"/>
              <a:t>DS6  </a:t>
            </a:r>
            <a:r>
              <a:rPr lang="en-US" dirty="0" smtClean="0"/>
              <a:t>Identify and Allocate Costs </a:t>
            </a:r>
          </a:p>
          <a:p>
            <a:r>
              <a:rPr lang="en-US" b="1" dirty="0" smtClean="0"/>
              <a:t>DS7  </a:t>
            </a:r>
            <a:r>
              <a:rPr lang="en-US" dirty="0" smtClean="0"/>
              <a:t>Educate and Train Users </a:t>
            </a:r>
          </a:p>
          <a:p>
            <a:r>
              <a:rPr lang="en-US" b="1" dirty="0" smtClean="0"/>
              <a:t>DS8  </a:t>
            </a:r>
            <a:r>
              <a:rPr lang="en-US" dirty="0" smtClean="0"/>
              <a:t>Manage Service Desk and Incidents </a:t>
            </a:r>
          </a:p>
          <a:p>
            <a:r>
              <a:rPr lang="en-US" b="1" dirty="0" smtClean="0"/>
              <a:t>DS9  </a:t>
            </a:r>
            <a:r>
              <a:rPr lang="en-US" dirty="0" smtClean="0"/>
              <a:t>Manage the Configuration </a:t>
            </a:r>
          </a:p>
          <a:p>
            <a:r>
              <a:rPr lang="en-US" b="1" dirty="0" smtClean="0"/>
              <a:t>DS10  </a:t>
            </a:r>
            <a:r>
              <a:rPr lang="en-US" dirty="0" smtClean="0"/>
              <a:t>Manage Problems </a:t>
            </a:r>
          </a:p>
          <a:p>
            <a:r>
              <a:rPr lang="en-US" b="1" dirty="0" smtClean="0"/>
              <a:t>DS11  </a:t>
            </a:r>
            <a:r>
              <a:rPr lang="en-US" dirty="0" smtClean="0"/>
              <a:t>Manage Data </a:t>
            </a:r>
          </a:p>
          <a:p>
            <a:r>
              <a:rPr lang="en-US" b="1" dirty="0" smtClean="0"/>
              <a:t>DS12  </a:t>
            </a:r>
            <a:r>
              <a:rPr lang="en-US" dirty="0" smtClean="0"/>
              <a:t>Manage the Physical Environment </a:t>
            </a:r>
          </a:p>
          <a:p>
            <a:r>
              <a:rPr lang="en-US" b="1" dirty="0" smtClean="0"/>
              <a:t>DS13  </a:t>
            </a:r>
            <a:r>
              <a:rPr lang="en-US" dirty="0" smtClean="0"/>
              <a:t>Manage Operations </a:t>
            </a:r>
          </a:p>
          <a:p>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Monitor &amp; Evaluate</a:t>
            </a:r>
            <a:endParaRPr lang="en-US" dirty="0"/>
          </a:p>
        </p:txBody>
      </p:sp>
      <p:sp>
        <p:nvSpPr>
          <p:cNvPr id="6" name="Date Placeholder 5"/>
          <p:cNvSpPr>
            <a:spLocks noGrp="1"/>
          </p:cNvSpPr>
          <p:nvPr>
            <p:ph type="dt" sz="half" idx="10"/>
          </p:nvPr>
        </p:nvSpPr>
        <p:spPr/>
        <p:txBody>
          <a:bodyPr/>
          <a:lstStyle/>
          <a:p>
            <a:fld id="{E6AFC30E-F104-FF46-94AA-0D2975EE453D}"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73</a:t>
            </a:fld>
            <a:endParaRPr lang="en-US"/>
          </a:p>
        </p:txBody>
      </p:sp>
      <p:sp>
        <p:nvSpPr>
          <p:cNvPr id="8" name="Content Placeholder 7"/>
          <p:cNvSpPr>
            <a:spLocks noGrp="1"/>
          </p:cNvSpPr>
          <p:nvPr>
            <p:ph sz="quarter" idx="1"/>
          </p:nvPr>
        </p:nvSpPr>
        <p:spPr/>
        <p:txBody>
          <a:bodyPr/>
          <a:lstStyle/>
          <a:p>
            <a:r>
              <a:rPr lang="en-US" b="1" dirty="0" smtClean="0"/>
              <a:t>ME1  </a:t>
            </a:r>
            <a:r>
              <a:rPr lang="en-US" dirty="0" smtClean="0"/>
              <a:t>Monitor and Evaluate IT Performance </a:t>
            </a:r>
          </a:p>
          <a:p>
            <a:r>
              <a:rPr lang="en-US" b="1" dirty="0" smtClean="0"/>
              <a:t>ME2  </a:t>
            </a:r>
            <a:r>
              <a:rPr lang="en-US" dirty="0" smtClean="0"/>
              <a:t>Monitor and Evaluate Internal Control </a:t>
            </a:r>
          </a:p>
          <a:p>
            <a:r>
              <a:rPr lang="en-US" b="1" dirty="0" smtClean="0"/>
              <a:t>ME3  </a:t>
            </a:r>
            <a:r>
              <a:rPr lang="en-US" dirty="0" smtClean="0"/>
              <a:t>Ensure Compliance With External Requirements </a:t>
            </a:r>
          </a:p>
          <a:p>
            <a:r>
              <a:rPr lang="en-US" b="1" dirty="0" smtClean="0"/>
              <a:t>ME4  </a:t>
            </a:r>
            <a:r>
              <a:rPr lang="en-US" dirty="0" smtClean="0"/>
              <a:t>Provide IT Governance</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38BE5529-A154-924D-8F9D-2CA4B164DEA2}"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74</a:t>
            </a:fld>
            <a:endParaRPr lang="en-US"/>
          </a:p>
        </p:txBody>
      </p:sp>
      <p:sp>
        <p:nvSpPr>
          <p:cNvPr id="5" name="Title 4"/>
          <p:cNvSpPr>
            <a:spLocks noGrp="1"/>
          </p:cNvSpPr>
          <p:nvPr>
            <p:ph type="ctrTitle"/>
          </p:nvPr>
        </p:nvSpPr>
        <p:spPr/>
        <p:txBody>
          <a:bodyPr/>
          <a:lstStyle/>
          <a:p>
            <a:r>
              <a:rPr lang="en-US" dirty="0" smtClean="0"/>
              <a:t>ISO Security Frameworks</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09571" name="Content Placeholder 1"/>
          <p:cNvSpPr>
            <a:spLocks noGrp="1"/>
          </p:cNvSpPr>
          <p:nvPr>
            <p:ph sz="quarter" idx="1"/>
          </p:nvPr>
        </p:nvSpPr>
        <p:spPr>
          <a:xfrm>
            <a:off x="457200" y="1600200"/>
            <a:ext cx="8229600" cy="4648200"/>
          </a:xfrm>
        </p:spPr>
        <p:txBody>
          <a:bodyPr rtlCol="0">
            <a:normAutofit/>
          </a:bodyPr>
          <a:lstStyle/>
          <a:p>
            <a:pPr fontAlgn="auto">
              <a:spcAft>
                <a:spcPts val="0"/>
              </a:spcAft>
              <a:buClr>
                <a:schemeClr val="accent1">
                  <a:lumMod val="60000"/>
                  <a:lumOff val="40000"/>
                </a:schemeClr>
              </a:buClr>
              <a:buFont typeface="Candara" pitchFamily="34" charset="0"/>
              <a:buChar char="•"/>
              <a:defRPr/>
            </a:pPr>
            <a:r>
              <a:rPr lang="en-US" b="1">
                <a:ea typeface="+mn-ea"/>
                <a:cs typeface="+mn-cs"/>
              </a:rPr>
              <a:t>ISO/IEC 27000</a:t>
            </a:r>
          </a:p>
          <a:p>
            <a:pPr lvl="1" fontAlgn="auto">
              <a:spcAft>
                <a:spcPts val="0"/>
              </a:spcAft>
              <a:buFont typeface="Candara" pitchFamily="34" charset="0"/>
              <a:buChar char="•"/>
              <a:defRPr/>
            </a:pPr>
            <a:r>
              <a:rPr lang="en-US"/>
              <a:t>Family of IT security standards with several individual standards</a:t>
            </a:r>
          </a:p>
          <a:p>
            <a:pPr lvl="1" fontAlgn="auto">
              <a:spcAft>
                <a:spcPts val="0"/>
              </a:spcAft>
              <a:buFont typeface="Candara" pitchFamily="34" charset="0"/>
              <a:buChar char="•"/>
              <a:defRPr/>
            </a:pPr>
            <a:r>
              <a:rPr lang="en-US"/>
              <a:t>From the International Organization for Standardization (ISO) and the International Electrotechnical Commission (IEC)</a:t>
            </a:r>
          </a:p>
          <a:p>
            <a:pPr fontAlgn="auto">
              <a:spcAft>
                <a:spcPts val="0"/>
              </a:spcAft>
              <a:buClr>
                <a:schemeClr val="accent1">
                  <a:lumMod val="60000"/>
                  <a:lumOff val="40000"/>
                </a:schemeClr>
              </a:buClr>
              <a:buFont typeface="Candara" pitchFamily="34" charset="0"/>
              <a:buChar char="•"/>
              <a:defRPr/>
            </a:pPr>
            <a:r>
              <a:rPr lang="en-US" b="1">
                <a:ea typeface="+mn-ea"/>
                <a:cs typeface="+mn-cs"/>
              </a:rPr>
              <a:t>ISO/IEC 27002</a:t>
            </a:r>
          </a:p>
          <a:p>
            <a:pPr lvl="1" fontAlgn="auto">
              <a:spcAft>
                <a:spcPts val="0"/>
              </a:spcAft>
              <a:buFont typeface="Candara" pitchFamily="34" charset="0"/>
              <a:buChar char="•"/>
              <a:defRPr/>
            </a:pPr>
            <a:r>
              <a:rPr lang="en-US"/>
              <a:t>Originally called ISO/IEC 17799</a:t>
            </a:r>
          </a:p>
          <a:p>
            <a:pPr lvl="1" fontAlgn="auto">
              <a:spcAft>
                <a:spcPts val="0"/>
              </a:spcAft>
              <a:buFont typeface="Candara" pitchFamily="34" charset="0"/>
              <a:buChar char="•"/>
              <a:defRPr/>
            </a:pPr>
            <a:r>
              <a:rPr lang="en-US"/>
              <a:t>Recommendations in 11 broad areas of security management</a:t>
            </a:r>
          </a:p>
          <a:p>
            <a:pPr lvl="1" fontAlgn="auto">
              <a:spcAft>
                <a:spcPts val="0"/>
              </a:spcAft>
              <a:buFont typeface="Candara" pitchFamily="34" charset="0"/>
              <a:buChar char="•"/>
              <a:defRPr/>
            </a:pPr>
            <a:endParaRPr lang="en-US"/>
          </a:p>
        </p:txBody>
      </p:sp>
      <p:sp>
        <p:nvSpPr>
          <p:cNvPr id="6" name="Date Placeholder 5"/>
          <p:cNvSpPr>
            <a:spLocks noGrp="1"/>
          </p:cNvSpPr>
          <p:nvPr>
            <p:ph type="dt" sz="half" idx="10"/>
          </p:nvPr>
        </p:nvSpPr>
        <p:spPr/>
        <p:txBody>
          <a:bodyPr/>
          <a:lstStyle/>
          <a:p>
            <a:fld id="{E87CCD91-080C-2143-A949-0953A90DE532}"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75</a:t>
            </a:fld>
            <a:endParaRPr 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4387" name="Content Placeholder 1"/>
          <p:cNvSpPr>
            <a:spLocks noGrp="1"/>
          </p:cNvSpPr>
          <p:nvPr>
            <p:ph sz="quarter" idx="1"/>
          </p:nvPr>
        </p:nvSpPr>
        <p:spPr>
          <a:xfrm>
            <a:off x="457200" y="1524000"/>
            <a:ext cx="8229600" cy="533400"/>
          </a:xfrm>
        </p:spPr>
        <p:txBody>
          <a:bodyPr>
            <a:normAutofit/>
          </a:bodyPr>
          <a:lstStyle/>
          <a:p>
            <a:r>
              <a:rPr lang="en-US" b="1"/>
              <a:t>ISO/IEC 27002: Eleven Broad Areas</a:t>
            </a:r>
          </a:p>
        </p:txBody>
      </p:sp>
      <p:graphicFrame>
        <p:nvGraphicFramePr>
          <p:cNvPr id="6" name="Table 5"/>
          <p:cNvGraphicFramePr>
            <a:graphicFrameLocks noGrp="1"/>
          </p:cNvGraphicFramePr>
          <p:nvPr/>
        </p:nvGraphicFramePr>
        <p:xfrm>
          <a:off x="152400" y="2133600"/>
          <a:ext cx="8839200" cy="3429000"/>
        </p:xfrm>
        <a:graphic>
          <a:graphicData uri="http://schemas.openxmlformats.org/drawingml/2006/table">
            <a:tbl>
              <a:tblPr bandRow="1">
                <a:tableStyleId>{5C22544A-7EE6-4342-B048-85BDC9FD1C3A}</a:tableStyleId>
              </a:tblPr>
              <a:tblGrid>
                <a:gridCol w="4419600"/>
                <a:gridCol w="4419600"/>
              </a:tblGrid>
              <a:tr h="41929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Security policy</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Access control</a:t>
                      </a:r>
                    </a:p>
                  </a:txBody>
                  <a:tcPr/>
                </a:tc>
              </a:tr>
              <a:tr h="723709">
                <a:tc>
                  <a:txBody>
                    <a:bodyPr/>
                    <a:lstStyle/>
                    <a:p>
                      <a:r>
                        <a:rPr lang="en-US" sz="2000" dirty="0" smtClean="0"/>
                        <a:t>Organization of information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systems acquisition, development and maintenance</a:t>
                      </a:r>
                    </a:p>
                  </a:txBody>
                  <a:tcPr/>
                </a:tc>
              </a:tr>
              <a:tr h="723709">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Asset management</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security incident management</a:t>
                      </a:r>
                    </a:p>
                  </a:txBody>
                  <a:tcPr/>
                </a:tc>
              </a:tr>
              <a:tr h="419291">
                <a:tc>
                  <a:txBody>
                    <a:bodyPr/>
                    <a:lstStyle/>
                    <a:p>
                      <a:r>
                        <a:rPr lang="en-US" sz="2000" dirty="0" smtClean="0"/>
                        <a:t>Human resources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Business continuity management</a:t>
                      </a:r>
                    </a:p>
                  </a:txBody>
                  <a:tcPr/>
                </a:tc>
              </a:tr>
              <a:tr h="419291">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Physical and environmental security</a:t>
                      </a:r>
                    </a:p>
                  </a:txBody>
                  <a:tcPr/>
                </a:tc>
                <a:tc>
                  <a:txBody>
                    <a:bodyPr/>
                    <a:lstStyle/>
                    <a:p>
                      <a:r>
                        <a:rPr lang="en-US" sz="2000" dirty="0" smtClean="0"/>
                        <a:t>Compliance</a:t>
                      </a:r>
                      <a:endParaRPr lang="en-US" sz="2000" dirty="0"/>
                    </a:p>
                  </a:txBody>
                  <a:tcPr/>
                </a:tc>
              </a:tr>
              <a:tr h="723709">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Communications and operations management</a:t>
                      </a:r>
                    </a:p>
                  </a:txBody>
                  <a:tcPr/>
                </a:tc>
                <a:tc>
                  <a:txBody>
                    <a:bodyPr/>
                    <a:lstStyle/>
                    <a:p>
                      <a:endParaRPr lang="en-US" sz="2000" dirty="0"/>
                    </a:p>
                  </a:txBody>
                  <a:tcPr/>
                </a:tc>
              </a:tr>
            </a:tbl>
          </a:graphicData>
        </a:graphic>
      </p:graphicFrame>
      <p:sp>
        <p:nvSpPr>
          <p:cNvPr id="7" name="Date Placeholder 6"/>
          <p:cNvSpPr>
            <a:spLocks noGrp="1"/>
          </p:cNvSpPr>
          <p:nvPr>
            <p:ph type="dt" sz="half" idx="10"/>
          </p:nvPr>
        </p:nvSpPr>
        <p:spPr/>
        <p:txBody>
          <a:bodyPr/>
          <a:lstStyle/>
          <a:p>
            <a:fld id="{77DAA75E-4636-7F4B-B19F-405C57995A5B}" type="datetime1">
              <a:rPr lang="en-US" smtClean="0"/>
              <a:pPr/>
              <a:t>11/27/13</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76</a:t>
            </a:fld>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5411" name="Content Placeholder 1"/>
          <p:cNvSpPr>
            <a:spLocks noGrp="1"/>
          </p:cNvSpPr>
          <p:nvPr>
            <p:ph sz="quarter" idx="1"/>
          </p:nvPr>
        </p:nvSpPr>
        <p:spPr>
          <a:xfrm>
            <a:off x="457200" y="1676400"/>
            <a:ext cx="8229600" cy="4330700"/>
          </a:xfrm>
        </p:spPr>
        <p:txBody>
          <a:bodyPr/>
          <a:lstStyle/>
          <a:p>
            <a:r>
              <a:rPr lang="en-US" b="1"/>
              <a:t>ISO/IEC 27001</a:t>
            </a:r>
          </a:p>
          <a:p>
            <a:pPr lvl="1"/>
            <a:r>
              <a:rPr lang="en-US"/>
              <a:t>Created in 2005, long after ISO/IEC 27002</a:t>
            </a:r>
          </a:p>
          <a:p>
            <a:pPr lvl="1"/>
            <a:r>
              <a:rPr lang="en-US"/>
              <a:t>Specifies certification by a third party</a:t>
            </a:r>
          </a:p>
          <a:p>
            <a:pPr lvl="2"/>
            <a:r>
              <a:rPr lang="en-US"/>
              <a:t>COSO and CobiT permit only self-certification</a:t>
            </a:r>
          </a:p>
          <a:p>
            <a:pPr lvl="2"/>
            <a:r>
              <a:rPr lang="en-US"/>
              <a:t>Business partners prefer third-party certification</a:t>
            </a:r>
          </a:p>
          <a:p>
            <a:r>
              <a:rPr lang="en-US" b="1"/>
              <a:t>Other 27000 Standards</a:t>
            </a:r>
          </a:p>
          <a:p>
            <a:pPr lvl="1"/>
            <a:r>
              <a:rPr lang="en-US"/>
              <a:t>Many more 27000 standards documents are under preparation</a:t>
            </a:r>
          </a:p>
          <a:p>
            <a:pPr lvl="1"/>
            <a:endParaRPr lang="en-US"/>
          </a:p>
        </p:txBody>
      </p:sp>
      <p:sp>
        <p:nvSpPr>
          <p:cNvPr id="6" name="Date Placeholder 5"/>
          <p:cNvSpPr>
            <a:spLocks noGrp="1"/>
          </p:cNvSpPr>
          <p:nvPr>
            <p:ph type="dt" sz="half" idx="10"/>
          </p:nvPr>
        </p:nvSpPr>
        <p:spPr/>
        <p:txBody>
          <a:bodyPr/>
          <a:lstStyle/>
          <a:p>
            <a:fld id="{B3D1B5BE-AD6D-E448-AB41-3C6D4EA2ABF1}"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77</a:t>
            </a:fld>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COBIT, ERM</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78</a:t>
            </a:fld>
            <a:endParaRPr lang="en-US"/>
          </a:p>
        </p:txBody>
      </p:sp>
      <p:sp>
        <p:nvSpPr>
          <p:cNvPr id="8" name="Content Placeholder 7"/>
          <p:cNvSpPr>
            <a:spLocks noGrp="1"/>
          </p:cNvSpPr>
          <p:nvPr>
            <p:ph sz="quarter" idx="1"/>
          </p:nvPr>
        </p:nvSpPr>
        <p:spPr/>
        <p:txBody>
          <a:bodyPr>
            <a:normAutofit lnSpcReduction="10000"/>
          </a:bodyPr>
          <a:lstStyle/>
          <a:p>
            <a:r>
              <a:rPr lang="en-US" dirty="0" smtClean="0"/>
              <a:t>COSO says:</a:t>
            </a:r>
          </a:p>
          <a:p>
            <a:pPr lvl="1"/>
            <a:r>
              <a:rPr lang="en-US" dirty="0" smtClean="0"/>
              <a:t>Internal Control is needed/required:</a:t>
            </a:r>
          </a:p>
          <a:p>
            <a:pPr lvl="2"/>
            <a:r>
              <a:rPr lang="en-US" dirty="0" smtClean="0"/>
              <a:t>Financial Controls</a:t>
            </a:r>
          </a:p>
          <a:p>
            <a:pPr lvl="2"/>
            <a:r>
              <a:rPr lang="en-US" dirty="0" smtClean="0"/>
              <a:t>IT Controls – General and Application</a:t>
            </a:r>
          </a:p>
          <a:p>
            <a:pPr lvl="2"/>
            <a:r>
              <a:rPr lang="en-US" dirty="0" smtClean="0"/>
              <a:t>No Frameworks provided</a:t>
            </a:r>
          </a:p>
          <a:p>
            <a:r>
              <a:rPr lang="en-US" dirty="0" smtClean="0"/>
              <a:t>COBIT Says:</a:t>
            </a:r>
          </a:p>
          <a:p>
            <a:pPr lvl="1"/>
            <a:r>
              <a:rPr lang="en-US" dirty="0" smtClean="0"/>
              <a:t>IT Governance is needed so that IT can support Business Goals</a:t>
            </a:r>
          </a:p>
          <a:p>
            <a:pPr lvl="1"/>
            <a:r>
              <a:rPr lang="en-US" dirty="0" smtClean="0"/>
              <a:t>Framework provided to map Business Goals to IT Goals</a:t>
            </a:r>
          </a:p>
          <a:p>
            <a:pPr lvl="1"/>
            <a:r>
              <a:rPr lang="en-US" dirty="0" smtClean="0"/>
              <a:t>Controls Objectives and Requirements provided to implement Governance over IT Goals</a:t>
            </a:r>
          </a:p>
          <a:p>
            <a:r>
              <a:rPr lang="en-US" dirty="0" smtClean="0"/>
              <a:t>ERM</a:t>
            </a:r>
          </a:p>
          <a:p>
            <a:pPr lvl="1"/>
            <a:r>
              <a:rPr lang="en-US" dirty="0" smtClean="0"/>
              <a:t>Both COSO and COBIT require risk assessment</a:t>
            </a:r>
          </a:p>
          <a:p>
            <a:pPr lvl="1"/>
            <a:endParaRPr lang="en-US" dirty="0" smtClean="0"/>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Subtitle 10"/>
          <p:cNvSpPr>
            <a:spLocks noGrp="1"/>
          </p:cNvSpPr>
          <p:nvPr>
            <p:ph type="subTitle" idx="1"/>
          </p:nvPr>
        </p:nvSpPr>
        <p:spPr/>
        <p:txBody>
          <a:bodyPr/>
          <a:lstStyle/>
          <a:p>
            <a:r>
              <a:rPr lang="en-US" dirty="0" smtClean="0"/>
              <a:t>By Chris </a:t>
            </a:r>
            <a:r>
              <a:rPr lang="en-US" dirty="0" err="1" smtClean="0"/>
              <a:t>Strohm</a:t>
            </a:r>
            <a:r>
              <a:rPr lang="en-US" dirty="0" smtClean="0"/>
              <a:t>, Eric </a:t>
            </a:r>
            <a:r>
              <a:rPr lang="en-US" dirty="0" err="1" smtClean="0"/>
              <a:t>Engleman</a:t>
            </a:r>
            <a:r>
              <a:rPr lang="en-US" dirty="0" smtClean="0"/>
              <a:t> and Dave Michaels - Apr 3, 2013</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79</a:t>
            </a:fld>
            <a:endParaRPr lang="en-US"/>
          </a:p>
        </p:txBody>
      </p:sp>
      <p:sp>
        <p:nvSpPr>
          <p:cNvPr id="10" name="Title 9"/>
          <p:cNvSpPr>
            <a:spLocks noGrp="1"/>
          </p:cNvSpPr>
          <p:nvPr>
            <p:ph type="ctrTitle"/>
          </p:nvPr>
        </p:nvSpPr>
        <p:spPr/>
        <p:txBody>
          <a:bodyPr/>
          <a:lstStyle/>
          <a:p>
            <a:r>
              <a:rPr lang="en-US" dirty="0" smtClean="0"/>
              <a:t>Cyber Attacks Abound Yet Companies Tell SEC Losses are Few</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COSO Internal Control (1992)</a:t>
            </a:r>
            <a:endParaRPr lang="en-US" dirty="0"/>
          </a:p>
        </p:txBody>
      </p:sp>
      <p:sp>
        <p:nvSpPr>
          <p:cNvPr id="3" name="Content Placeholder 2"/>
          <p:cNvSpPr>
            <a:spLocks noGrp="1"/>
          </p:cNvSpPr>
          <p:nvPr>
            <p:ph sz="quarter" idx="1"/>
          </p:nvPr>
        </p:nvSpPr>
        <p:spPr/>
        <p:txBody>
          <a:bodyPr/>
          <a:lstStyle/>
          <a:p>
            <a:r>
              <a:rPr lang="en-US" dirty="0" smtClean="0"/>
              <a:t>PCAOB expects public companies to adopt COSO framework</a:t>
            </a:r>
          </a:p>
          <a:p>
            <a:r>
              <a:rPr lang="en-US" dirty="0" smtClean="0"/>
              <a:t>COSO has been adopted as the framework to guide assessment of effectiveness of internal control over financial reporting.</a:t>
            </a:r>
          </a:p>
        </p:txBody>
      </p:sp>
      <p:graphicFrame>
        <p:nvGraphicFramePr>
          <p:cNvPr id="7" name="Content Placeholder 6"/>
          <p:cNvGraphicFramePr>
            <a:graphicFrameLocks noGrp="1"/>
          </p:cNvGraphicFramePr>
          <p:nvPr>
            <p:ph sz="quarter" idx="2"/>
          </p:nvPr>
        </p:nvGraphicFramePr>
        <p:xfrm>
          <a:off x="4933950" y="1447800"/>
          <a:ext cx="3749675" cy="4572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Date Placeholder 4"/>
          <p:cNvSpPr>
            <a:spLocks noGrp="1"/>
          </p:cNvSpPr>
          <p:nvPr>
            <p:ph type="dt" sz="half" idx="10"/>
          </p:nvPr>
        </p:nvSpPr>
        <p:spPr/>
        <p:txBody>
          <a:bodyPr/>
          <a:lstStyle/>
          <a:p>
            <a:fld id="{F7D76284-2862-4F44-A5F1-6843A7DE569F}" type="datetime1">
              <a:rPr lang="en-US" smtClean="0"/>
              <a:pPr/>
              <a:t>11/27/13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80</a:t>
            </a:fld>
            <a:endParaRPr lang="en-US"/>
          </a:p>
        </p:txBody>
      </p:sp>
      <p:sp>
        <p:nvSpPr>
          <p:cNvPr id="5" name="Content Placeholder 4"/>
          <p:cNvSpPr>
            <a:spLocks noGrp="1"/>
          </p:cNvSpPr>
          <p:nvPr>
            <p:ph sz="quarter" idx="1"/>
          </p:nvPr>
        </p:nvSpPr>
        <p:spPr/>
        <p:txBody>
          <a:bodyPr/>
          <a:lstStyle/>
          <a:p>
            <a:r>
              <a:rPr lang="en-US" dirty="0" smtClean="0">
                <a:hlinkClick r:id="rId2"/>
              </a:rPr>
              <a:t>Updates:</a:t>
            </a:r>
            <a:endParaRPr lang="en-US" dirty="0" smtClean="0"/>
          </a:p>
          <a:p>
            <a:pPr lvl="1"/>
            <a:r>
              <a:rPr lang="en-US" dirty="0" smtClean="0"/>
              <a:t>Senator Nelson Rockefeller*</a:t>
            </a:r>
          </a:p>
          <a:p>
            <a:pPr lvl="2"/>
            <a:r>
              <a:rPr lang="en-US" dirty="0" smtClean="0"/>
              <a:t>Labeled current SEC guidance insufficient</a:t>
            </a:r>
          </a:p>
          <a:p>
            <a:pPr lvl="3"/>
            <a:r>
              <a:rPr lang="en-US" dirty="0" smtClean="0"/>
              <a:t>“Investors deserve to know whether companies are effectively addressing their </a:t>
            </a:r>
            <a:r>
              <a:rPr lang="en-US" dirty="0" err="1" smtClean="0"/>
              <a:t>cybersecurity</a:t>
            </a:r>
            <a:r>
              <a:rPr lang="en-US" dirty="0" smtClean="0"/>
              <a:t> risks -- just as investors should know whether companies are managing their financial and operational risks,</a:t>
            </a:r>
            <a:r>
              <a:rPr lang="en-US" dirty="0" smtClean="0"/>
              <a:t>”</a:t>
            </a:r>
          </a:p>
          <a:p>
            <a:pPr lvl="1"/>
            <a:r>
              <a:rPr lang="en-US" dirty="0" err="1" smtClean="0"/>
              <a:t>Lona</a:t>
            </a:r>
            <a:r>
              <a:rPr lang="en-US" dirty="0" smtClean="0"/>
              <a:t> </a:t>
            </a:r>
            <a:r>
              <a:rPr lang="en-US" dirty="0" err="1" smtClean="0"/>
              <a:t>Nallengara</a:t>
            </a:r>
            <a:r>
              <a:rPr lang="en-US" dirty="0" smtClean="0"/>
              <a:t>, the </a:t>
            </a:r>
            <a:r>
              <a:rPr lang="en-US" dirty="0" err="1" smtClean="0"/>
              <a:t>SEC’s</a:t>
            </a:r>
            <a:r>
              <a:rPr lang="en-US" dirty="0" smtClean="0"/>
              <a:t> corporation finance </a:t>
            </a:r>
            <a:r>
              <a:rPr lang="en-US" dirty="0" smtClean="0"/>
              <a:t>director</a:t>
            </a:r>
          </a:p>
          <a:p>
            <a:pPr lvl="2"/>
            <a:r>
              <a:rPr lang="en-US" dirty="0" smtClean="0"/>
              <a:t>“If you’re an investor and you want to see the company you are investing in is adequately protected against cyber attack, you’d want to know did their systems detect it?” </a:t>
            </a:r>
            <a:r>
              <a:rPr lang="en-US" dirty="0" err="1" smtClean="0"/>
              <a:t>Nallengara</a:t>
            </a:r>
            <a:r>
              <a:rPr lang="en-US" dirty="0" smtClean="0"/>
              <a:t> said. “Did they know they got breached? Or did they find out a month later when someone told them that we found records this came from your company?”</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SEC Updates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81</a:t>
            </a:fld>
            <a:endParaRPr lang="en-US"/>
          </a:p>
        </p:txBody>
      </p:sp>
      <p:sp>
        <p:nvSpPr>
          <p:cNvPr id="5" name="Content Placeholder 4"/>
          <p:cNvSpPr>
            <a:spLocks noGrp="1"/>
          </p:cNvSpPr>
          <p:nvPr>
            <p:ph sz="quarter" idx="1"/>
          </p:nvPr>
        </p:nvSpPr>
        <p:spPr/>
        <p:txBody>
          <a:bodyPr/>
          <a:lstStyle/>
          <a:p>
            <a:r>
              <a:rPr lang="en-US" dirty="0" smtClean="0"/>
              <a:t>S.E.C. </a:t>
            </a:r>
            <a:r>
              <a:rPr lang="en-US" dirty="0" smtClean="0"/>
              <a:t>Chairman Mary Jo </a:t>
            </a:r>
            <a:r>
              <a:rPr lang="en-US" dirty="0" smtClean="0"/>
              <a:t>White</a:t>
            </a:r>
          </a:p>
          <a:p>
            <a:pPr lvl="1"/>
            <a:r>
              <a:rPr lang="en-US" dirty="0" smtClean="0"/>
              <a:t>May 1, 2013</a:t>
            </a:r>
          </a:p>
          <a:p>
            <a:pPr lvl="2"/>
            <a:r>
              <a:rPr lang="en-US" dirty="0" smtClean="0"/>
              <a:t>White has asked her staff to give her “a briefing of the current disclosure practices and overall compliance” with SEC guidance on </a:t>
            </a:r>
            <a:r>
              <a:rPr lang="en-US" dirty="0" err="1" smtClean="0"/>
              <a:t>cybersecurity</a:t>
            </a:r>
            <a:r>
              <a:rPr lang="en-US" dirty="0" smtClean="0"/>
              <a:t> and “any recommendations they have regarding further action in this area,</a:t>
            </a:r>
            <a:r>
              <a:rPr lang="en-US" dirty="0" smtClean="0"/>
              <a:t>”</a:t>
            </a:r>
          </a:p>
          <a:p>
            <a:r>
              <a:rPr lang="en-US" dirty="0" smtClean="0"/>
              <a:t>Senator Nelson Rockefeller</a:t>
            </a:r>
          </a:p>
          <a:p>
            <a:pPr lvl="1"/>
            <a:r>
              <a:rPr lang="en-US" dirty="0" smtClean="0"/>
              <a:t>White’s response “makes it clear the SEC will continue to prioritize increased disclosure of </a:t>
            </a:r>
            <a:r>
              <a:rPr lang="en-US" dirty="0" err="1" smtClean="0"/>
              <a:t>cybersecurity</a:t>
            </a:r>
            <a:r>
              <a:rPr lang="en-US" dirty="0" smtClean="0"/>
              <a:t> practices and to monitor the steps companies are taking to manage </a:t>
            </a:r>
            <a:r>
              <a:rPr lang="en-US" dirty="0" err="1" smtClean="0"/>
              <a:t>cybersecurity</a:t>
            </a:r>
            <a:r>
              <a:rPr lang="en-US" dirty="0" smtClean="0"/>
              <a:t> risks,” </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err="1" smtClean="0"/>
              <a:t>CyberSecurity</a:t>
            </a:r>
            <a:endParaRPr lang="en-US" dirty="0" smtClean="0"/>
          </a:p>
          <a:p>
            <a:r>
              <a:rPr lang="en-US" dirty="0" smtClean="0"/>
              <a:t>October, 2011</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82</a:t>
            </a:fld>
            <a:endParaRPr lang="en-US"/>
          </a:p>
        </p:txBody>
      </p:sp>
      <p:sp>
        <p:nvSpPr>
          <p:cNvPr id="6" name="Title 5"/>
          <p:cNvSpPr>
            <a:spLocks noGrp="1"/>
          </p:cNvSpPr>
          <p:nvPr>
            <p:ph type="ctrTitle"/>
          </p:nvPr>
        </p:nvSpPr>
        <p:spPr/>
        <p:txBody>
          <a:bodyPr/>
          <a:lstStyle/>
          <a:p>
            <a:r>
              <a:rPr lang="en-US" dirty="0" smtClean="0"/>
              <a:t>CF Disclosure Guidance No. 2</a:t>
            </a:r>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this guidance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83</a:t>
            </a:fld>
            <a:endParaRPr lang="en-US"/>
          </a:p>
        </p:txBody>
      </p:sp>
      <p:sp>
        <p:nvSpPr>
          <p:cNvPr id="5" name="Content Placeholder 4"/>
          <p:cNvSpPr>
            <a:spLocks noGrp="1"/>
          </p:cNvSpPr>
          <p:nvPr>
            <p:ph sz="quarter" idx="1"/>
          </p:nvPr>
        </p:nvSpPr>
        <p:spPr/>
        <p:txBody>
          <a:bodyPr/>
          <a:lstStyle/>
          <a:p>
            <a:r>
              <a:rPr lang="en-US" dirty="0" smtClean="0"/>
              <a:t>Is this guidance authoritative?</a:t>
            </a:r>
          </a:p>
          <a:p>
            <a:r>
              <a:rPr lang="en-US" dirty="0" smtClean="0"/>
              <a:t>How did the SEC justify this guidance?</a:t>
            </a:r>
          </a:p>
          <a:p>
            <a:r>
              <a:rPr lang="en-US" dirty="0" smtClean="0"/>
              <a:t>What costs and/or negative consequences is the SEC concerned about in this guidance?</a:t>
            </a:r>
          </a:p>
          <a:p>
            <a:r>
              <a:rPr lang="en-US" dirty="0" smtClean="0"/>
              <a:t>What are the risks that should be disclosed?</a:t>
            </a:r>
          </a:p>
          <a:p>
            <a:pPr lvl="1"/>
            <a:r>
              <a:rPr lang="en-US" dirty="0" smtClean="0"/>
              <a:t>Cyber incidents are among the most significant factors that make an investment in the company speculative or risky:</a:t>
            </a:r>
          </a:p>
          <a:p>
            <a:pPr lvl="2"/>
            <a:r>
              <a:rPr lang="en-US" dirty="0" smtClean="0"/>
              <a:t>Prior </a:t>
            </a:r>
            <a:r>
              <a:rPr lang="en-US" dirty="0" smtClean="0"/>
              <a:t>incidents; Severity of Incidents; Probability of attack occurring</a:t>
            </a:r>
          </a:p>
          <a:p>
            <a:pPr lvl="2"/>
            <a:r>
              <a:rPr lang="en-US" dirty="0" smtClean="0"/>
              <a:t>Adequacy of preventive controls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Information Disclosed</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84</a:t>
            </a:fld>
            <a:endParaRPr lang="en-US"/>
          </a:p>
        </p:txBody>
      </p:sp>
      <p:sp>
        <p:nvSpPr>
          <p:cNvPr id="5" name="Content Placeholder 4"/>
          <p:cNvSpPr>
            <a:spLocks noGrp="1"/>
          </p:cNvSpPr>
          <p:nvPr>
            <p:ph sz="quarter" idx="1"/>
          </p:nvPr>
        </p:nvSpPr>
        <p:spPr/>
        <p:txBody>
          <a:bodyPr>
            <a:normAutofit fontScale="77500" lnSpcReduction="20000"/>
          </a:bodyPr>
          <a:lstStyle/>
          <a:p>
            <a:r>
              <a:rPr lang="en-US" dirty="0" smtClean="0"/>
              <a:t> </a:t>
            </a:r>
            <a:r>
              <a:rPr lang="en-US" dirty="0" smtClean="0"/>
              <a:t>Discussion of aspects of the </a:t>
            </a:r>
            <a:r>
              <a:rPr lang="en-US" dirty="0" smtClean="0"/>
              <a:t>registrant’s </a:t>
            </a:r>
            <a:r>
              <a:rPr lang="en-US" dirty="0" smtClean="0"/>
              <a:t>business or operations </a:t>
            </a:r>
            <a:r>
              <a:rPr lang="en-US" dirty="0" smtClean="0"/>
              <a:t>that</a:t>
            </a:r>
            <a:r>
              <a:rPr lang="en-US" dirty="0" smtClean="0"/>
              <a:t> </a:t>
            </a:r>
            <a:r>
              <a:rPr lang="en-US" dirty="0" smtClean="0"/>
              <a:t>give </a:t>
            </a:r>
            <a:r>
              <a:rPr lang="en-US" dirty="0" smtClean="0"/>
              <a:t>rise to material </a:t>
            </a:r>
            <a:r>
              <a:rPr lang="en-US" dirty="0" err="1" smtClean="0"/>
              <a:t>cybersecurity</a:t>
            </a:r>
            <a:r>
              <a:rPr lang="en-US" dirty="0" smtClean="0"/>
              <a:t> risks and the potential costs </a:t>
            </a:r>
            <a:r>
              <a:rPr lang="en-US" dirty="0" smtClean="0"/>
              <a:t>and</a:t>
            </a:r>
            <a:r>
              <a:rPr lang="en-US" dirty="0" smtClean="0"/>
              <a:t> </a:t>
            </a:r>
            <a:r>
              <a:rPr lang="en-US" dirty="0" smtClean="0"/>
              <a:t>consequences</a:t>
            </a:r>
            <a:r>
              <a:rPr lang="en-US" dirty="0" smtClean="0"/>
              <a:t>;</a:t>
            </a:r>
          </a:p>
          <a:p>
            <a:endParaRPr lang="en-US" dirty="0" smtClean="0"/>
          </a:p>
          <a:p>
            <a:r>
              <a:rPr lang="en-US" dirty="0" smtClean="0"/>
              <a:t>To the extent the registrant outsources functions that have </a:t>
            </a:r>
            <a:r>
              <a:rPr lang="en-US" dirty="0" smtClean="0"/>
              <a:t>material</a:t>
            </a:r>
            <a:r>
              <a:rPr lang="en-US" dirty="0" smtClean="0"/>
              <a:t> </a:t>
            </a:r>
            <a:r>
              <a:rPr lang="en-US" dirty="0" err="1" smtClean="0"/>
              <a:t>cybersecurity</a:t>
            </a:r>
            <a:r>
              <a:rPr lang="en-US" dirty="0" smtClean="0"/>
              <a:t> </a:t>
            </a:r>
            <a:r>
              <a:rPr lang="en-US" dirty="0" smtClean="0"/>
              <a:t>risks, description of those functions and how </a:t>
            </a:r>
            <a:r>
              <a:rPr lang="en-US" dirty="0" smtClean="0"/>
              <a:t>the</a:t>
            </a:r>
            <a:r>
              <a:rPr lang="en-US" dirty="0" smtClean="0"/>
              <a:t> </a:t>
            </a:r>
            <a:r>
              <a:rPr lang="en-US" dirty="0" smtClean="0"/>
              <a:t>registrant </a:t>
            </a:r>
            <a:r>
              <a:rPr lang="en-US" dirty="0" smtClean="0"/>
              <a:t>addresses those risks;</a:t>
            </a:r>
          </a:p>
          <a:p>
            <a:endParaRPr lang="en-US" dirty="0" smtClean="0"/>
          </a:p>
          <a:p>
            <a:r>
              <a:rPr lang="en-US" dirty="0" smtClean="0"/>
              <a:t>Description of cyber incidents experienced by the registrant that </a:t>
            </a:r>
            <a:r>
              <a:rPr lang="en-US" dirty="0" smtClean="0"/>
              <a:t>are</a:t>
            </a:r>
            <a:r>
              <a:rPr lang="en-US" dirty="0" smtClean="0"/>
              <a:t> </a:t>
            </a:r>
            <a:r>
              <a:rPr lang="en-US" dirty="0" smtClean="0"/>
              <a:t>individually</a:t>
            </a:r>
            <a:r>
              <a:rPr lang="en-US" dirty="0" smtClean="0"/>
              <a:t>, or in the aggregate, material, including a description of </a:t>
            </a:r>
            <a:r>
              <a:rPr lang="en-US" dirty="0" smtClean="0"/>
              <a:t>the</a:t>
            </a:r>
            <a:r>
              <a:rPr lang="en-US" dirty="0" smtClean="0"/>
              <a:t> </a:t>
            </a:r>
            <a:r>
              <a:rPr lang="en-US" dirty="0" smtClean="0"/>
              <a:t>costs </a:t>
            </a:r>
            <a:r>
              <a:rPr lang="en-US" dirty="0" smtClean="0"/>
              <a:t>and other consequences;</a:t>
            </a:r>
          </a:p>
          <a:p>
            <a:endParaRPr lang="en-US" dirty="0" smtClean="0"/>
          </a:p>
          <a:p>
            <a:r>
              <a:rPr lang="en-US" dirty="0" smtClean="0"/>
              <a:t>Risks related to cyber incidents that may remain undetected for </a:t>
            </a:r>
            <a:r>
              <a:rPr lang="en-US" dirty="0" smtClean="0"/>
              <a:t>an</a:t>
            </a:r>
            <a:r>
              <a:rPr lang="en-US" dirty="0" smtClean="0"/>
              <a:t> </a:t>
            </a:r>
            <a:r>
              <a:rPr lang="en-US" dirty="0" smtClean="0"/>
              <a:t>extended period</a:t>
            </a:r>
          </a:p>
          <a:p>
            <a:endParaRPr lang="en-US" dirty="0" smtClean="0"/>
          </a:p>
          <a:p>
            <a:r>
              <a:rPr lang="en-US" dirty="0" smtClean="0"/>
              <a:t>Description of relevant insurance coverage</a:t>
            </a:r>
            <a:r>
              <a:rPr lang="en-US" dirty="0" smtClean="0"/>
              <a:t>.</a:t>
            </a:r>
            <a:endParaRPr 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normAutofit fontScale="92500" lnSpcReduction="20000"/>
          </a:bodyPr>
          <a:lstStyle/>
          <a:p>
            <a:r>
              <a:rPr lang="en-US" dirty="0" smtClean="0"/>
              <a:t>Issued by AICPA, October 2013</a:t>
            </a:r>
          </a:p>
          <a:p>
            <a:r>
              <a:rPr lang="en-US" dirty="0" smtClean="0"/>
              <a:t>Tommie Singleton </a:t>
            </a:r>
            <a:endParaRPr lang="en-US" dirty="0" smtClean="0"/>
          </a:p>
          <a:p>
            <a:r>
              <a:rPr lang="en-US" dirty="0" smtClean="0"/>
              <a:t>Contributions by:</a:t>
            </a:r>
          </a:p>
          <a:p>
            <a:r>
              <a:rPr lang="en-US" dirty="0" smtClean="0"/>
              <a:t>Randal </a:t>
            </a:r>
            <a:r>
              <a:rPr lang="en-US" dirty="0" err="1" smtClean="0"/>
              <a:t>Wolverton</a:t>
            </a:r>
            <a:r>
              <a:rPr lang="en-US" dirty="0" smtClean="0"/>
              <a:t> </a:t>
            </a:r>
          </a:p>
          <a:p>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85</a:t>
            </a:fld>
            <a:endParaRPr lang="en-US"/>
          </a:p>
        </p:txBody>
      </p:sp>
      <p:sp>
        <p:nvSpPr>
          <p:cNvPr id="6" name="Title 5"/>
          <p:cNvSpPr>
            <a:spLocks noGrp="1"/>
          </p:cNvSpPr>
          <p:nvPr>
            <p:ph type="ctrTitle"/>
          </p:nvPr>
        </p:nvSpPr>
        <p:spPr/>
        <p:txBody>
          <a:bodyPr/>
          <a:lstStyle/>
          <a:p>
            <a:r>
              <a:rPr lang="en-US" dirty="0" smtClean="0"/>
              <a:t>The Top 5 </a:t>
            </a:r>
            <a:r>
              <a:rPr lang="en-US" dirty="0" err="1" smtClean="0"/>
              <a:t>CyberCrimes</a:t>
            </a:r>
            <a:endParaRPr lang="en-US" dirty="0"/>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Top 5?</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86</a:t>
            </a:fld>
            <a:endParaRPr lang="en-US"/>
          </a:p>
        </p:txBody>
      </p:sp>
      <p:sp>
        <p:nvSpPr>
          <p:cNvPr id="5" name="Content Placeholder 4"/>
          <p:cNvSpPr>
            <a:spLocks noGrp="1"/>
          </p:cNvSpPr>
          <p:nvPr>
            <p:ph sz="quarter" idx="1"/>
          </p:nvPr>
        </p:nvSpPr>
        <p:spPr/>
        <p:txBody>
          <a:bodyPr/>
          <a:lstStyle/>
          <a:p>
            <a:r>
              <a:rPr lang="en-US" dirty="0" smtClean="0"/>
              <a:t>Context, Top 5 for Who?</a:t>
            </a:r>
          </a:p>
          <a:p>
            <a:pPr marL="777240" lvl="1" indent="-457200">
              <a:buFont typeface="+mj-lt"/>
              <a:buAutoNum type="arabicPeriod"/>
            </a:pPr>
            <a:r>
              <a:rPr lang="en-US" dirty="0" smtClean="0"/>
              <a:t>Tax Refund Fraud</a:t>
            </a:r>
          </a:p>
          <a:p>
            <a:pPr marL="777240" lvl="1" indent="-457200">
              <a:buFont typeface="+mj-lt"/>
              <a:buAutoNum type="arabicPeriod"/>
            </a:pPr>
            <a:r>
              <a:rPr lang="en-US" dirty="0" smtClean="0"/>
              <a:t>Corporate Account Takeover</a:t>
            </a:r>
          </a:p>
          <a:p>
            <a:pPr marL="777240" lvl="1" indent="-457200">
              <a:buFont typeface="+mj-lt"/>
              <a:buAutoNum type="arabicPeriod"/>
            </a:pPr>
            <a:r>
              <a:rPr lang="en-US" dirty="0" smtClean="0"/>
              <a:t>Identity Theft</a:t>
            </a:r>
          </a:p>
          <a:p>
            <a:pPr marL="777240" lvl="1" indent="-457200">
              <a:buFont typeface="+mj-lt"/>
              <a:buAutoNum type="arabicPeriod"/>
            </a:pPr>
            <a:r>
              <a:rPr lang="en-US" dirty="0" smtClean="0"/>
              <a:t>Theft of Sensitive Data</a:t>
            </a:r>
          </a:p>
          <a:p>
            <a:pPr marL="777240" lvl="1" indent="-457200">
              <a:buFont typeface="+mj-lt"/>
              <a:buAutoNum type="arabicPeriod"/>
            </a:pPr>
            <a:r>
              <a:rPr lang="en-US" dirty="0" smtClean="0"/>
              <a:t>Theft of Intellectual Property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 Refund Fraud</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87</a:t>
            </a:fld>
            <a:endParaRPr lang="en-US"/>
          </a:p>
        </p:txBody>
      </p:sp>
      <p:sp>
        <p:nvSpPr>
          <p:cNvPr id="5" name="Content Placeholder 4"/>
          <p:cNvSpPr>
            <a:spLocks noGrp="1"/>
          </p:cNvSpPr>
          <p:nvPr>
            <p:ph sz="quarter" idx="1"/>
          </p:nvPr>
        </p:nvSpPr>
        <p:spPr/>
        <p:txBody>
          <a:bodyPr/>
          <a:lstStyle/>
          <a:p>
            <a:r>
              <a:rPr lang="en-US" dirty="0" smtClean="0"/>
              <a:t>Preventive Control?</a:t>
            </a:r>
          </a:p>
          <a:p>
            <a:pPr lvl="1"/>
            <a:r>
              <a:rPr lang="en-US" dirty="0" smtClean="0"/>
              <a:t>CPAs engaged in tax work should assess their privacy and security policies, and establish internal controls to keep client data secure. </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Account Takeover</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88</a:t>
            </a:fld>
            <a:endParaRPr lang="en-US"/>
          </a:p>
        </p:txBody>
      </p:sp>
      <p:sp>
        <p:nvSpPr>
          <p:cNvPr id="5" name="Content Placeholder 4"/>
          <p:cNvSpPr>
            <a:spLocks noGrp="1"/>
          </p:cNvSpPr>
          <p:nvPr>
            <p:ph sz="quarter" idx="1"/>
          </p:nvPr>
        </p:nvSpPr>
        <p:spPr/>
        <p:txBody>
          <a:bodyPr/>
          <a:lstStyle/>
          <a:p>
            <a:r>
              <a:rPr lang="en-US" dirty="0" smtClean="0"/>
              <a:t>What is actually the crime here?</a:t>
            </a:r>
          </a:p>
          <a:p>
            <a:r>
              <a:rPr lang="en-US" dirty="0" smtClean="0"/>
              <a:t>Who is most vulnerable?</a:t>
            </a:r>
          </a:p>
          <a:p>
            <a:r>
              <a:rPr lang="en-US" dirty="0" smtClean="0"/>
              <a:t>What must the ‘hacker’ do to perform crime?</a:t>
            </a:r>
          </a:p>
          <a:p>
            <a:pPr lvl="1"/>
            <a:r>
              <a:rPr lang="en-US" dirty="0" smtClean="0"/>
              <a:t>For CPAs in management accounting, and often in a key position of responsibility for this type of fraud, they should become knowledgeable and vigilant of the full range of controls and vulnerabilities of online banking. </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Theft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89</a:t>
            </a:fld>
            <a:endParaRPr lang="en-US"/>
          </a:p>
        </p:txBody>
      </p:sp>
      <p:sp>
        <p:nvSpPr>
          <p:cNvPr id="5" name="Content Placeholder 4"/>
          <p:cNvSpPr>
            <a:spLocks noGrp="1"/>
          </p:cNvSpPr>
          <p:nvPr>
            <p:ph sz="quarter" idx="1"/>
          </p:nvPr>
        </p:nvSpPr>
        <p:spPr/>
        <p:txBody>
          <a:bodyPr/>
          <a:lstStyle/>
          <a:p>
            <a:r>
              <a:rPr lang="en-US" dirty="0" smtClean="0"/>
              <a:t>Preventions</a:t>
            </a:r>
          </a:p>
          <a:p>
            <a:pPr lvl="1"/>
            <a:r>
              <a:rPr lang="en-US" dirty="0" smtClean="0"/>
              <a:t>Social engineering and dumpster diving </a:t>
            </a:r>
            <a:endParaRPr lang="en-US" dirty="0" smtClean="0"/>
          </a:p>
          <a:p>
            <a:pPr lvl="1"/>
            <a:r>
              <a:rPr lang="en-US" dirty="0" smtClean="0"/>
              <a:t>Due </a:t>
            </a:r>
            <a:r>
              <a:rPr lang="en-US" dirty="0" smtClean="0"/>
              <a:t>diligence to protect personally identifiable information </a:t>
            </a:r>
            <a:endParaRPr lang="en-US" dirty="0" smtClean="0"/>
          </a:p>
          <a:p>
            <a:pPr lvl="1"/>
            <a:r>
              <a:rPr lang="en-US" dirty="0" smtClean="0"/>
              <a:t>MASS 201:</a:t>
            </a:r>
          </a:p>
          <a:p>
            <a:pPr lvl="2"/>
            <a:r>
              <a:rPr lang="en-US" dirty="0" smtClean="0"/>
              <a:t>compliance audits ensure that entities have taken “reasonable” precautions to </a:t>
            </a:r>
            <a:r>
              <a:rPr lang="en-US" dirty="0" smtClean="0"/>
              <a:t>protect the </a:t>
            </a:r>
            <a:r>
              <a:rPr lang="en-US" dirty="0" smtClean="0"/>
              <a:t>personally identifiable </a:t>
            </a:r>
          </a:p>
          <a:p>
            <a:pPr lvl="2">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COSO Internal Control</a:t>
            </a:r>
            <a:endParaRPr lang="en-US" dirty="0"/>
          </a:p>
        </p:txBody>
      </p:sp>
      <p:sp>
        <p:nvSpPr>
          <p:cNvPr id="6" name="Content Placeholder 5"/>
          <p:cNvSpPr>
            <a:spLocks noGrp="1"/>
          </p:cNvSpPr>
          <p:nvPr>
            <p:ph sz="quarter" idx="1"/>
          </p:nvPr>
        </p:nvSpPr>
        <p:spPr/>
        <p:txBody>
          <a:bodyPr/>
          <a:lstStyle/>
          <a:p>
            <a:r>
              <a:rPr lang="en-US" dirty="0" smtClean="0"/>
              <a:t>Internal control is broadly defined as:</a:t>
            </a:r>
          </a:p>
          <a:p>
            <a:pPr lvl="1"/>
            <a:r>
              <a:rPr lang="en-US" dirty="0" smtClean="0"/>
              <a:t>a </a:t>
            </a:r>
            <a:r>
              <a:rPr lang="en-US" dirty="0" smtClean="0">
                <a:solidFill>
                  <a:srgbClr val="FF0000"/>
                </a:solidFill>
              </a:rPr>
              <a:t>process</a:t>
            </a:r>
            <a:r>
              <a:rPr lang="en-US" dirty="0" smtClean="0"/>
              <a:t>,</a:t>
            </a:r>
          </a:p>
          <a:p>
            <a:pPr lvl="1"/>
            <a:r>
              <a:rPr lang="en-US" dirty="0" smtClean="0"/>
              <a:t> effected by an entity's board of directors, management and other personnel,</a:t>
            </a:r>
          </a:p>
          <a:p>
            <a:pPr lvl="1"/>
            <a:r>
              <a:rPr lang="en-US" dirty="0" smtClean="0"/>
              <a:t>designed to provide reasonable assurance regarding the achievement of </a:t>
            </a:r>
            <a:r>
              <a:rPr lang="en-US" dirty="0" smtClean="0">
                <a:solidFill>
                  <a:srgbClr val="FF0000"/>
                </a:solidFill>
              </a:rPr>
              <a:t>objectives</a:t>
            </a:r>
          </a:p>
          <a:p>
            <a:pPr lvl="2"/>
            <a:r>
              <a:rPr lang="en-US" dirty="0" smtClean="0">
                <a:solidFill>
                  <a:srgbClr val="FF0000"/>
                </a:solidFill>
              </a:rPr>
              <a:t>Effectiveness</a:t>
            </a:r>
            <a:r>
              <a:rPr lang="en-US" dirty="0" smtClean="0"/>
              <a:t> and </a:t>
            </a:r>
            <a:r>
              <a:rPr lang="en-US" dirty="0" smtClean="0">
                <a:solidFill>
                  <a:srgbClr val="FF0000"/>
                </a:solidFill>
              </a:rPr>
              <a:t>efficiency </a:t>
            </a:r>
            <a:r>
              <a:rPr lang="en-US" dirty="0" smtClean="0"/>
              <a:t>of operations.</a:t>
            </a:r>
          </a:p>
          <a:p>
            <a:pPr lvl="2"/>
            <a:r>
              <a:rPr lang="en-US" dirty="0" smtClean="0">
                <a:solidFill>
                  <a:srgbClr val="FF0000"/>
                </a:solidFill>
              </a:rPr>
              <a:t>Reliability </a:t>
            </a:r>
            <a:r>
              <a:rPr lang="en-US" dirty="0" smtClean="0"/>
              <a:t>of financial reporting.</a:t>
            </a:r>
          </a:p>
          <a:p>
            <a:pPr lvl="2"/>
            <a:r>
              <a:rPr lang="en-US" dirty="0" smtClean="0">
                <a:solidFill>
                  <a:srgbClr val="FF0000"/>
                </a:solidFill>
              </a:rPr>
              <a:t>Compliance </a:t>
            </a:r>
            <a:r>
              <a:rPr lang="en-US" dirty="0" smtClean="0"/>
              <a:t>with applicable laws and regulations.</a:t>
            </a:r>
            <a:endParaRPr lang="en-US" dirty="0"/>
          </a:p>
        </p:txBody>
      </p:sp>
      <p:sp>
        <p:nvSpPr>
          <p:cNvPr id="4" name="Date Placeholder 3"/>
          <p:cNvSpPr>
            <a:spLocks noGrp="1"/>
          </p:cNvSpPr>
          <p:nvPr>
            <p:ph type="dt" sz="half" idx="10"/>
          </p:nvPr>
        </p:nvSpPr>
        <p:spPr/>
        <p:txBody>
          <a:bodyPr/>
          <a:lstStyle/>
          <a:p>
            <a:fld id="{C1D08589-AFC9-954F-89F9-E8F8BDEF7B7F}" type="datetime1">
              <a:rPr lang="en-US" smtClean="0"/>
              <a:pPr/>
              <a:t>11/27/13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9</a:t>
            </a:fld>
            <a:endParaRPr lang="en-US"/>
          </a:p>
        </p:txBody>
      </p:sp>
      <p:sp>
        <p:nvSpPr>
          <p:cNvPr id="8" name="TextBox 7"/>
          <p:cNvSpPr txBox="1"/>
          <p:nvPr/>
        </p:nvSpPr>
        <p:spPr>
          <a:xfrm>
            <a:off x="6361564" y="1702073"/>
            <a:ext cx="228713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solidFill>
                  <a:srgbClr val="FF0000"/>
                </a:solidFill>
              </a:rPr>
              <a:t>In other words it’s people driven!</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p:cTn id="15" dur="500" fill="hold"/>
                                        <p:tgtEl>
                                          <p:spTgt spid="6">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p:cTn id="23" dur="500" fill="hold"/>
                                        <p:tgtEl>
                                          <p:spTgt spid="6">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circle(in)">
                                      <p:cBhvr>
                                        <p:cTn id="31" dur="2000"/>
                                        <p:tgtEl>
                                          <p:spTgt spid="8">
                                            <p:bg/>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circle(in)">
                                      <p:cBhvr>
                                        <p:cTn id="36" dur="2000"/>
                                        <p:tgtEl>
                                          <p:spTgt spid="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p:cTn id="41" dur="500" fill="hold"/>
                                        <p:tgtEl>
                                          <p:spTgt spid="6">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6">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6">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 calcmode="lin" valueType="num">
                                      <p:cBhvr>
                                        <p:cTn id="49" dur="500" fill="hold"/>
                                        <p:tgtEl>
                                          <p:spTgt spid="6">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6">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6">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6">
                                            <p:txEl>
                                              <p:pRg st="5" end="5"/>
                                            </p:txEl>
                                          </p:spTgt>
                                        </p:tgtEl>
                                        <p:attrNameLst>
                                          <p:attrName>style.visibility</p:attrName>
                                        </p:attrNameLst>
                                      </p:cBhvr>
                                      <p:to>
                                        <p:strVal val="visible"/>
                                      </p:to>
                                    </p:set>
                                    <p:anim calcmode="lin" valueType="num">
                                      <p:cBhvr>
                                        <p:cTn id="57" dur="500" fill="hold"/>
                                        <p:tgtEl>
                                          <p:spTgt spid="6">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6">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6">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9" presetClass="entr" presetSubtype="0" accel="100000" fill="hold" grpId="0"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p:cTn id="65" dur="500" fill="hold"/>
                                        <p:tgtEl>
                                          <p:spTgt spid="6">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6">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6">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3"/>
      <p:bldP spid="8" grpId="0" build="p" bldLvl="3" animBg="1"/>
    </p:bldLst>
  </p:timing>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Theft of Sensitive Data</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90</a:t>
            </a:fld>
            <a:endParaRPr lang="en-US"/>
          </a:p>
        </p:txBody>
      </p:sp>
      <p:sp>
        <p:nvSpPr>
          <p:cNvPr id="5" name="Content Placeholder 4"/>
          <p:cNvSpPr>
            <a:spLocks noGrp="1"/>
          </p:cNvSpPr>
          <p:nvPr>
            <p:ph sz="quarter" idx="1"/>
          </p:nvPr>
        </p:nvSpPr>
        <p:spPr/>
        <p:txBody>
          <a:bodyPr/>
          <a:lstStyle/>
          <a:p>
            <a:r>
              <a:rPr lang="en-US" dirty="0" smtClean="0"/>
              <a:t>What are the preventive controls?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Theft of Intellectual Property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91</a:t>
            </a:fld>
            <a:endParaRPr lang="en-US"/>
          </a:p>
        </p:txBody>
      </p:sp>
      <p:sp>
        <p:nvSpPr>
          <p:cNvPr id="5" name="Content Placeholder 4"/>
          <p:cNvSpPr>
            <a:spLocks noGrp="1"/>
          </p:cNvSpPr>
          <p:nvPr>
            <p:ph sz="quarter" idx="1"/>
          </p:nvPr>
        </p:nvSpPr>
        <p:spPr/>
        <p:txBody>
          <a:bodyPr/>
          <a:lstStyle/>
          <a:p>
            <a:r>
              <a:rPr lang="en-US" dirty="0" smtClean="0"/>
              <a:t>CPAs therefore need to work with their clients to perform privacy and security reviews to assess the client’s level</a:t>
            </a:r>
            <a:br>
              <a:rPr lang="en-US" dirty="0" smtClean="0"/>
            </a:br>
            <a:r>
              <a:rPr lang="en-US" dirty="0" smtClean="0"/>
              <a:t>of risk. </a:t>
            </a:r>
          </a:p>
          <a:p>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CPAs do?</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92</a:t>
            </a:fld>
            <a:endParaRPr lang="en-US"/>
          </a:p>
        </p:txBody>
      </p:sp>
      <p:sp>
        <p:nvSpPr>
          <p:cNvPr id="5" name="Content Placeholder 4"/>
          <p:cNvSpPr>
            <a:spLocks noGrp="1"/>
          </p:cNvSpPr>
          <p:nvPr>
            <p:ph sz="quarter" idx="1"/>
          </p:nvPr>
        </p:nvSpPr>
        <p:spPr/>
        <p:txBody>
          <a:bodyPr/>
          <a:lstStyle/>
          <a:p>
            <a:r>
              <a:rPr lang="en-US" dirty="0" smtClean="0"/>
              <a:t>A Computer Security Institute (CSI) survey ranked internal </a:t>
            </a:r>
            <a:r>
              <a:rPr lang="en-US" dirty="0" err="1" smtClean="0"/>
              <a:t>cybersecurity</a:t>
            </a:r>
            <a:r>
              <a:rPr lang="en-US" dirty="0" smtClean="0"/>
              <a:t> audits as the strongest weapon in preventing and detecting </a:t>
            </a:r>
            <a:r>
              <a:rPr lang="en-US" dirty="0" err="1" smtClean="0"/>
              <a:t>cybersecurity</a:t>
            </a:r>
            <a:r>
              <a:rPr lang="en-US" dirty="0" smtClean="0"/>
              <a:t> vulnerabilities. </a:t>
            </a:r>
            <a:endParaRPr lang="en-US" dirty="0" smtClean="0"/>
          </a:p>
          <a:p>
            <a:pPr lvl="2"/>
            <a:r>
              <a:rPr lang="en-US" dirty="0" smtClean="0"/>
              <a:t>Patch compliance</a:t>
            </a:r>
          </a:p>
          <a:p>
            <a:pPr lvl="2"/>
            <a:r>
              <a:rPr lang="en-US" dirty="0" smtClean="0"/>
              <a:t>Least-privileges access</a:t>
            </a:r>
          </a:p>
          <a:p>
            <a:pPr lvl="2"/>
            <a:r>
              <a:rPr lang="en-US" dirty="0" smtClean="0"/>
              <a:t>Log analysis</a:t>
            </a:r>
          </a:p>
          <a:p>
            <a:r>
              <a:rPr lang="en-US" dirty="0" smtClean="0"/>
              <a:t>Business Insurance</a:t>
            </a:r>
          </a:p>
          <a:p>
            <a:r>
              <a:rPr lang="en-US" dirty="0" smtClean="0"/>
              <a:t>Incident Response Plan</a:t>
            </a:r>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r>
              <a:rPr lang="en-US" dirty="0" smtClean="0"/>
              <a:t>Cloud Computing</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93</a:t>
            </a:fld>
            <a:endParaRPr lang="en-US"/>
          </a:p>
        </p:txBody>
      </p:sp>
      <p:sp>
        <p:nvSpPr>
          <p:cNvPr id="5" name="Title 4"/>
          <p:cNvSpPr>
            <a:spLocks noGrp="1"/>
          </p:cNvSpPr>
          <p:nvPr>
            <p:ph type="ctrTitle"/>
          </p:nvPr>
        </p:nvSpPr>
        <p:spPr/>
        <p:txBody>
          <a:bodyPr/>
          <a:lstStyle/>
          <a:p>
            <a:r>
              <a:rPr lang="en-US" dirty="0" smtClean="0"/>
              <a:t>Using COSO ERM</a:t>
            </a:r>
            <a:endParaRPr lang="en-US"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Computing</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94</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What is it?</a:t>
            </a:r>
          </a:p>
          <a:p>
            <a:pPr lvl="1"/>
            <a:r>
              <a:rPr lang="en-US" dirty="0" smtClean="0"/>
              <a:t>What’s a CSP?</a:t>
            </a:r>
          </a:p>
          <a:p>
            <a:pPr lvl="1"/>
            <a:r>
              <a:rPr lang="en-US" dirty="0" smtClean="0"/>
              <a:t>What does multi-tenant mean?</a:t>
            </a:r>
          </a:p>
          <a:p>
            <a:pPr lvl="1"/>
            <a:r>
              <a:rPr lang="en-US" dirty="0" smtClean="0"/>
              <a:t>What’s a private cloud?</a:t>
            </a:r>
          </a:p>
          <a:p>
            <a:pPr lvl="1"/>
            <a:r>
              <a:rPr lang="en-US" dirty="0" smtClean="0"/>
              <a:t>What’s a public cloud?</a:t>
            </a:r>
          </a:p>
          <a:p>
            <a:pPr lvl="1"/>
            <a:r>
              <a:rPr lang="en-US" dirty="0" smtClean="0"/>
              <a:t>What’s a hybrid cloud?</a:t>
            </a:r>
          </a:p>
          <a:p>
            <a:r>
              <a:rPr lang="en-US" dirty="0" smtClean="0"/>
              <a:t>What are cloud delivery models?</a:t>
            </a:r>
          </a:p>
          <a:p>
            <a:pPr lvl="1"/>
            <a:r>
              <a:rPr lang="en-US" dirty="0" smtClean="0">
                <a:hlinkClick r:id="rId3"/>
              </a:rPr>
              <a:t>SaaS</a:t>
            </a:r>
            <a:r>
              <a:rPr lang="en-US" dirty="0" smtClean="0"/>
              <a:t>?</a:t>
            </a:r>
          </a:p>
          <a:p>
            <a:pPr lvl="1"/>
            <a:r>
              <a:rPr lang="en-US" dirty="0" smtClean="0">
                <a:hlinkClick r:id="rId4"/>
              </a:rPr>
              <a:t>PaaS</a:t>
            </a:r>
            <a:r>
              <a:rPr lang="en-US" dirty="0" smtClean="0"/>
              <a:t>?</a:t>
            </a:r>
          </a:p>
          <a:p>
            <a:pPr lvl="1"/>
            <a:r>
              <a:rPr lang="en-US" dirty="0" smtClean="0">
                <a:hlinkClick r:id="rId5"/>
              </a:rPr>
              <a:t>IaaS</a:t>
            </a:r>
            <a:r>
              <a:rPr lang="en-US" dirty="0" smtClean="0"/>
              <a:t>? (what might this be used for, think back to our book).</a:t>
            </a:r>
          </a:p>
          <a:p>
            <a:pPr lvl="1"/>
            <a:r>
              <a:rPr lang="en-US" dirty="0" smtClean="0">
                <a:hlinkClick r:id="rId6"/>
              </a:rPr>
              <a:t>Amazon AWS</a:t>
            </a:r>
            <a:endParaRPr lang="en-US" dirty="0" smtClean="0"/>
          </a:p>
          <a:p>
            <a:r>
              <a:rPr lang="en-US" dirty="0" smtClean="0"/>
              <a:t>What are the benefits?</a:t>
            </a:r>
            <a:endParaRPr 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Computing</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95</a:t>
            </a:fld>
            <a:endParaRPr lang="en-US"/>
          </a:p>
        </p:txBody>
      </p:sp>
      <p:sp>
        <p:nvSpPr>
          <p:cNvPr id="5" name="Content Placeholder 4"/>
          <p:cNvSpPr>
            <a:spLocks noGrp="1"/>
          </p:cNvSpPr>
          <p:nvPr>
            <p:ph sz="quarter" idx="1"/>
          </p:nvPr>
        </p:nvSpPr>
        <p:spPr/>
        <p:txBody>
          <a:bodyPr/>
          <a:lstStyle/>
          <a:p>
            <a:r>
              <a:rPr lang="en-US" dirty="0" smtClean="0"/>
              <a:t>What are the risks?</a:t>
            </a:r>
          </a:p>
          <a:p>
            <a:pPr lvl="1"/>
            <a:r>
              <a:rPr lang="en-US" dirty="0" smtClean="0"/>
              <a:t>“the possibility that an event will occur and adversely affect the achievement of objectives” COSO ERM (2004)</a:t>
            </a:r>
          </a:p>
          <a:p>
            <a:r>
              <a:rPr lang="en-US" dirty="0" smtClean="0"/>
              <a:t>How/Where can they be mitigated?</a:t>
            </a:r>
          </a:p>
          <a:p>
            <a:endParaRPr lang="en-US" dirty="0" smtClean="0"/>
          </a:p>
          <a:p>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96</a:t>
            </a:fld>
            <a:endParaRPr lang="en-US"/>
          </a:p>
        </p:txBody>
      </p:sp>
      <p:pic>
        <p:nvPicPr>
          <p:cNvPr id="11" name="Content Placeholder 10" descr="CloudERM.png"/>
          <p:cNvPicPr>
            <a:picLocks noGrp="1" noChangeAspect="1"/>
          </p:cNvPicPr>
          <p:nvPr>
            <p:ph sz="quarter" idx="1"/>
          </p:nvPr>
        </p:nvPicPr>
        <p:blipFill>
          <a:blip r:embed="rId2"/>
          <a:stretch>
            <a:fillRect/>
          </a:stretch>
        </p:blipFill>
        <p:spPr>
          <a:xfrm>
            <a:off x="0" y="1"/>
            <a:ext cx="9144000" cy="6210300"/>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2286000" y="3198168"/>
            <a:ext cx="4572000" cy="1200329"/>
          </a:xfrm>
          <a:prstGeom prst="rect">
            <a:avLst/>
          </a:prstGeom>
        </p:spPr>
        <p:txBody>
          <a:bodyPr>
            <a:spAutoFit/>
          </a:bodyPr>
          <a:lstStyle/>
          <a:p>
            <a:r>
              <a:rPr lang="en-US" b="1" dirty="0" smtClean="0">
                <a:solidFill>
                  <a:srgbClr val="FFFFFF"/>
                </a:solidFill>
                <a:latin typeface="Gotham"/>
              </a:rPr>
              <a:t>Exhibit 5.2 Applying the COSO ERM Framework to Cloud Computing Options </a:t>
            </a:r>
            <a:endParaRPr lang="en-US" dirty="0" smtClean="0"/>
          </a:p>
          <a:p>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Components and the Cloud</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97</a:t>
            </a:fld>
            <a:endParaRPr lang="en-US"/>
          </a:p>
        </p:txBody>
      </p:sp>
      <p:sp>
        <p:nvSpPr>
          <p:cNvPr id="5" name="Content Placeholder 4"/>
          <p:cNvSpPr>
            <a:spLocks noGrp="1"/>
          </p:cNvSpPr>
          <p:nvPr>
            <p:ph sz="quarter" idx="1"/>
          </p:nvPr>
        </p:nvSpPr>
        <p:spPr/>
        <p:txBody>
          <a:bodyPr>
            <a:normAutofit fontScale="92500" lnSpcReduction="10000"/>
          </a:bodyPr>
          <a:lstStyle/>
          <a:p>
            <a:pPr marL="514350" indent="-514350">
              <a:buFont typeface="+mj-lt"/>
              <a:buAutoNum type="arabicPeriod"/>
            </a:pPr>
            <a:r>
              <a:rPr lang="en-US" dirty="0" smtClean="0"/>
              <a:t>Internal Environment</a:t>
            </a:r>
          </a:p>
          <a:p>
            <a:pPr marL="514350" indent="-514350">
              <a:buFont typeface="+mj-lt"/>
              <a:buAutoNum type="arabicPeriod"/>
            </a:pPr>
            <a:r>
              <a:rPr lang="en-US" dirty="0" smtClean="0"/>
              <a:t>Objective Setting</a:t>
            </a:r>
          </a:p>
          <a:p>
            <a:pPr marL="514350" indent="-514350">
              <a:buFont typeface="+mj-lt"/>
              <a:buAutoNum type="arabicPeriod"/>
            </a:pPr>
            <a:r>
              <a:rPr lang="en-US" dirty="0" smtClean="0"/>
              <a:t>Event Identification</a:t>
            </a:r>
          </a:p>
          <a:p>
            <a:pPr marL="514350" indent="-514350">
              <a:buFont typeface="+mj-lt"/>
              <a:buAutoNum type="arabicPeriod"/>
            </a:pPr>
            <a:r>
              <a:rPr lang="en-US" dirty="0" smtClean="0"/>
              <a:t>Risk Assessment</a:t>
            </a:r>
          </a:p>
          <a:p>
            <a:pPr marL="777240" lvl="1" indent="-457200">
              <a:buFont typeface="+mj-lt"/>
              <a:buAutoNum type="arabicPeriod"/>
            </a:pPr>
            <a:r>
              <a:rPr lang="en-US" dirty="0" smtClean="0"/>
              <a:t>Risk Profile</a:t>
            </a:r>
          </a:p>
          <a:p>
            <a:pPr marL="777240" lvl="1" indent="-457200">
              <a:buFont typeface="+mj-lt"/>
              <a:buAutoNum type="arabicPeriod"/>
            </a:pPr>
            <a:r>
              <a:rPr lang="en-US" dirty="0" smtClean="0"/>
              <a:t>Inherent and Residual Risk</a:t>
            </a:r>
          </a:p>
          <a:p>
            <a:pPr marL="777240" lvl="1" indent="-457200">
              <a:buFont typeface="+mj-lt"/>
              <a:buAutoNum type="arabicPeriod"/>
            </a:pPr>
            <a:r>
              <a:rPr lang="en-US" dirty="0" smtClean="0"/>
              <a:t>Likelihood and Impact</a:t>
            </a:r>
          </a:p>
          <a:p>
            <a:pPr marL="514350" indent="-514350">
              <a:buFont typeface="+mj-lt"/>
              <a:buAutoNum type="arabicPeriod"/>
            </a:pPr>
            <a:r>
              <a:rPr lang="en-US" dirty="0" smtClean="0"/>
              <a:t>Risk Response</a:t>
            </a:r>
          </a:p>
          <a:p>
            <a:pPr marL="514350" indent="-514350">
              <a:buFont typeface="+mj-lt"/>
              <a:buAutoNum type="arabicPeriod"/>
            </a:pPr>
            <a:r>
              <a:rPr lang="en-US" dirty="0" smtClean="0"/>
              <a:t>Control Activities</a:t>
            </a:r>
          </a:p>
          <a:p>
            <a:pPr marL="514350" indent="-514350">
              <a:buFont typeface="+mj-lt"/>
              <a:buAutoNum type="arabicPeriod"/>
            </a:pPr>
            <a:r>
              <a:rPr lang="en-US" dirty="0" smtClean="0"/>
              <a:t>Information and Communication</a:t>
            </a:r>
          </a:p>
          <a:p>
            <a:pPr marL="514350" indent="-514350">
              <a:buFont typeface="+mj-lt"/>
              <a:buAutoNum type="arabicPeriod"/>
            </a:pPr>
            <a:r>
              <a:rPr lang="en-US" dirty="0" smtClean="0"/>
              <a:t>Monitoring</a:t>
            </a: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Control Levels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98</a:t>
            </a:fld>
            <a:endParaRPr lang="en-US"/>
          </a:p>
        </p:txBody>
      </p:sp>
      <p:pic>
        <p:nvPicPr>
          <p:cNvPr id="6" name="Content Placeholder 5" descr="CloudControlLevel.png"/>
          <p:cNvPicPr>
            <a:picLocks noGrp="1" noChangeAspect="1"/>
          </p:cNvPicPr>
          <p:nvPr>
            <p:ph sz="quarter" idx="1"/>
          </p:nvPr>
        </p:nvPicPr>
        <p:blipFill>
          <a:blip r:embed="rId2"/>
          <a:srcRect l="-838" r="-838"/>
          <a:stretch>
            <a:fillRect/>
          </a:stretch>
        </p:blipFill>
        <p:spPr/>
      </p:pic>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Computing Risks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11/27/13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99</a:t>
            </a:fld>
            <a:endParaRPr lang="en-US"/>
          </a:p>
        </p:txBody>
      </p:sp>
      <p:sp>
        <p:nvSpPr>
          <p:cNvPr id="5" name="Content Placeholder 4"/>
          <p:cNvSpPr>
            <a:spLocks noGrp="1"/>
          </p:cNvSpPr>
          <p:nvPr>
            <p:ph sz="quarter" idx="1"/>
          </p:nvPr>
        </p:nvSpPr>
        <p:spPr/>
        <p:txBody>
          <a:bodyPr/>
          <a:lstStyle/>
          <a:p>
            <a:r>
              <a:rPr lang="en-US" dirty="0" smtClean="0"/>
              <a:t>Unauthorized Cloud Activity</a:t>
            </a:r>
          </a:p>
          <a:p>
            <a:r>
              <a:rPr lang="en-US" dirty="0" smtClean="0"/>
              <a:t>Lack of  Transparency</a:t>
            </a:r>
          </a:p>
          <a:p>
            <a:r>
              <a:rPr lang="en-US" dirty="0" smtClean="0"/>
              <a:t>Security, Compliance, Data Leakage &amp; Jurisdiction</a:t>
            </a:r>
          </a:p>
          <a:p>
            <a:r>
              <a:rPr lang="en-US" dirty="0" smtClean="0"/>
              <a:t>Relinquishing Direct Control</a:t>
            </a:r>
          </a:p>
          <a:p>
            <a:r>
              <a:rPr lang="en-US" dirty="0" smtClean="0"/>
              <a:t>Reliability, Performance, High-Value Target</a:t>
            </a:r>
          </a:p>
          <a:p>
            <a:r>
              <a:rPr lang="en-US" dirty="0" smtClean="0"/>
              <a:t>Noncompliance with Regulations</a:t>
            </a:r>
          </a:p>
          <a:p>
            <a:r>
              <a:rPr lang="en-US" dirty="0" smtClean="0"/>
              <a:t>Vendor Lock-In</a:t>
            </a:r>
          </a:p>
          <a:p>
            <a:r>
              <a:rPr lang="en-US" dirty="0" smtClean="0"/>
              <a:t>Noncompliance with Disclosure Requirements</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1896</TotalTime>
  <Words>6456</Words>
  <Application>Microsoft Macintosh PowerPoint</Application>
  <PresentationFormat>On-screen Show (4:3)</PresentationFormat>
  <Paragraphs>948</Paragraphs>
  <Slides>107</Slides>
  <Notes>12</Notes>
  <HiddenSlides>0</HiddenSlides>
  <MMClips>0</MMClips>
  <ScaleCrop>false</ScaleCrop>
  <HeadingPairs>
    <vt:vector size="4" baseType="variant">
      <vt:variant>
        <vt:lpstr>Design Template</vt:lpstr>
      </vt:variant>
      <vt:variant>
        <vt:i4>1</vt:i4>
      </vt:variant>
      <vt:variant>
        <vt:lpstr>Slide Titles</vt:lpstr>
      </vt:variant>
      <vt:variant>
        <vt:i4>107</vt:i4>
      </vt:variant>
    </vt:vector>
  </HeadingPairs>
  <TitlesOfParts>
    <vt:vector size="108" baseType="lpstr">
      <vt:lpstr>Equity</vt:lpstr>
      <vt:lpstr>IT Security Compliance, Standards, Frameworks, Guidelines </vt:lpstr>
      <vt:lpstr>Governance</vt:lpstr>
      <vt:lpstr>Corporate Governance</vt:lpstr>
      <vt:lpstr>Sarbanes-Oxley</vt:lpstr>
      <vt:lpstr>Governance Frameworks</vt:lpstr>
      <vt:lpstr>COSO</vt:lpstr>
      <vt:lpstr>COSO’s Mission &amp; Frameworks</vt:lpstr>
      <vt:lpstr>COSO Internal Control (1992)</vt:lpstr>
      <vt:lpstr>COSO Internal Control</vt:lpstr>
      <vt:lpstr>Control Environment Factors</vt:lpstr>
      <vt:lpstr>Risk Assessment</vt:lpstr>
      <vt:lpstr>Control Activities</vt:lpstr>
      <vt:lpstr>Information and Communication</vt:lpstr>
      <vt:lpstr>Monitoring</vt:lpstr>
      <vt:lpstr>COSO</vt:lpstr>
      <vt:lpstr>Integrated Framework - ED</vt:lpstr>
      <vt:lpstr>SEC COSO Expectations</vt:lpstr>
      <vt:lpstr>What’s New</vt:lpstr>
      <vt:lpstr>Slide 19</vt:lpstr>
      <vt:lpstr>Significant Change Highlighted by COSO</vt:lpstr>
      <vt:lpstr>Principles &amp; Attributes</vt:lpstr>
      <vt:lpstr>Update articulates principles of effective internal control</vt:lpstr>
      <vt:lpstr>Update articulates principles of effective internal control (continued)</vt:lpstr>
      <vt:lpstr>Update articulates principles of effective internal control (continued)</vt:lpstr>
      <vt:lpstr>Risk Assessment Attributes</vt:lpstr>
      <vt:lpstr>Update articulates principles of effective internal control (continued)</vt:lpstr>
      <vt:lpstr>Slide 27</vt:lpstr>
      <vt:lpstr>Approaches</vt:lpstr>
      <vt:lpstr>Control Attributes</vt:lpstr>
      <vt:lpstr>Transaction Technology Controls</vt:lpstr>
      <vt:lpstr>General Technology Controls</vt:lpstr>
      <vt:lpstr>Technology Infrastructure</vt:lpstr>
      <vt:lpstr>Technology Security Access Controls</vt:lpstr>
      <vt:lpstr>Technology Development</vt:lpstr>
      <vt:lpstr>Summary of Technology Control Attributes</vt:lpstr>
      <vt:lpstr>Update articulates principles of effective internal control (continued)</vt:lpstr>
      <vt:lpstr>Information &amp; Communication Attribute</vt:lpstr>
      <vt:lpstr>Slide 38</vt:lpstr>
      <vt:lpstr>Approaches</vt:lpstr>
      <vt:lpstr>Update articulates principles of effective internal control (continued)</vt:lpstr>
      <vt:lpstr>Monitoring Attribute</vt:lpstr>
      <vt:lpstr>Technology</vt:lpstr>
      <vt:lpstr>Slide 43</vt:lpstr>
      <vt:lpstr>Are the Controls effective (SOX)?</vt:lpstr>
      <vt:lpstr>But How to Implement COSO?</vt:lpstr>
      <vt:lpstr>COSO</vt:lpstr>
      <vt:lpstr>COSO – ERM (2004)</vt:lpstr>
      <vt:lpstr>ERM Vs. IC</vt:lpstr>
      <vt:lpstr>ERM – The Why</vt:lpstr>
      <vt:lpstr>ERM – helps an entity get to where it wants to go avoiding pitfalls and surprises</vt:lpstr>
      <vt:lpstr>ERM Components</vt:lpstr>
      <vt:lpstr>COSO ERM Cube</vt:lpstr>
      <vt:lpstr>Is ERM Effective?</vt:lpstr>
      <vt:lpstr>Current State of Enterprise Risk Oversight and Market Perceptions of COSO’s ERM Framework </vt:lpstr>
      <vt:lpstr>What’s the state of ERM?</vt:lpstr>
      <vt:lpstr>Knowledge of Frameworks</vt:lpstr>
      <vt:lpstr>COBIT for IT Governance</vt:lpstr>
      <vt:lpstr>CobiT</vt:lpstr>
      <vt:lpstr>COBIT Executive Summary</vt:lpstr>
      <vt:lpstr>Core of IT Governance</vt:lpstr>
      <vt:lpstr>IT Success &amp; COBIT</vt:lpstr>
      <vt:lpstr>COBIT</vt:lpstr>
      <vt:lpstr>Why The Need for an IT Control Framework</vt:lpstr>
      <vt:lpstr>COBIT Information Criteria</vt:lpstr>
      <vt:lpstr>Business Goals Influence IT Goals</vt:lpstr>
      <vt:lpstr>COBITs 4 Domains</vt:lpstr>
      <vt:lpstr>Plan &amp; Organize</vt:lpstr>
      <vt:lpstr>Plan &amp; Organize Control Requirements</vt:lpstr>
      <vt:lpstr>Acquire &amp; Implement</vt:lpstr>
      <vt:lpstr>COSO General and Application Controls</vt:lpstr>
      <vt:lpstr>A&amp;I Control Requirements</vt:lpstr>
      <vt:lpstr>Deliver &amp; Support</vt:lpstr>
      <vt:lpstr>Monitor &amp; Evaluate</vt:lpstr>
      <vt:lpstr>ISO Security Frameworks</vt:lpstr>
      <vt:lpstr>The ISO/IEC 27000 Family of Security Standards</vt:lpstr>
      <vt:lpstr>The ISO/IEC 27000 Family of Security Standards</vt:lpstr>
      <vt:lpstr>The ISO/IEC 27000 Family of Security Standards</vt:lpstr>
      <vt:lpstr>COSO, COBIT, ERM</vt:lpstr>
      <vt:lpstr>Cyber Attacks Abound Yet Companies Tell SEC Losses are Few</vt:lpstr>
      <vt:lpstr>Explanations?</vt:lpstr>
      <vt:lpstr>SEC Updates</vt:lpstr>
      <vt:lpstr>CF Disclosure Guidance No. 2</vt:lpstr>
      <vt:lpstr>About this guidance</vt:lpstr>
      <vt:lpstr>Types of Information Disclosed</vt:lpstr>
      <vt:lpstr>The Top 5 CyberCrimes</vt:lpstr>
      <vt:lpstr>What are the Top 5?</vt:lpstr>
      <vt:lpstr>Tax Refund Fraud</vt:lpstr>
      <vt:lpstr>Corporate Account Takeover</vt:lpstr>
      <vt:lpstr>Identify Theft</vt:lpstr>
      <vt:lpstr>Theft of Sensitive Data</vt:lpstr>
      <vt:lpstr>Theft of Intellectual Property</vt:lpstr>
      <vt:lpstr>What can CPAs do?</vt:lpstr>
      <vt:lpstr>Using COSO ERM</vt:lpstr>
      <vt:lpstr>Cloud Computing</vt:lpstr>
      <vt:lpstr>Cloud Computing</vt:lpstr>
      <vt:lpstr>Slide 96</vt:lpstr>
      <vt:lpstr>ERM Components and the Cloud</vt:lpstr>
      <vt:lpstr>Cloud Control Levels</vt:lpstr>
      <vt:lpstr>Cloud Computing Risks</vt:lpstr>
      <vt:lpstr>Unauthorized Cloud Activity</vt:lpstr>
      <vt:lpstr>Lack of Transparency</vt:lpstr>
      <vt:lpstr>Security, Compliance, Data Leakage &amp; Jurisdiction</vt:lpstr>
      <vt:lpstr>Relinquishing Direct Control</vt:lpstr>
      <vt:lpstr>Reliability, Performance, High-Value Target</vt:lpstr>
      <vt:lpstr>Noncompliance with Regulations</vt:lpstr>
      <vt:lpstr>Vendor Lock-In</vt:lpstr>
      <vt:lpstr>Noncompliance with Disclosure Requirements</vt:lpstr>
    </vt:vector>
  </TitlesOfParts>
  <Company>University of Central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Security Compliance, Standards, Frameworks, Guidelines </dc:title>
  <dc:creator>Steven Hornik</dc:creator>
  <cp:lastModifiedBy>Steven Hornik</cp:lastModifiedBy>
  <cp:revision>96</cp:revision>
  <cp:lastPrinted>2013-07-29T19:01:37Z</cp:lastPrinted>
  <dcterms:created xsi:type="dcterms:W3CDTF">2013-11-27T12:30:48Z</dcterms:created>
  <dcterms:modified xsi:type="dcterms:W3CDTF">2013-11-27T14:25:28Z</dcterms:modified>
</cp:coreProperties>
</file>